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tiff" ContentType="image/tiff"/>
  <Default Extension="xlsx" ContentType="application/vnd.openxmlformats-officedocument.spreadsheetml.sheet"/>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88" r:id="rId3"/>
    <p:sldId id="294" r:id="rId4"/>
    <p:sldId id="300" r:id="rId5"/>
    <p:sldId id="350" r:id="rId6"/>
    <p:sldId id="295" r:id="rId7"/>
    <p:sldId id="351" r:id="rId8"/>
    <p:sldId id="289" r:id="rId9"/>
    <p:sldId id="352" r:id="rId10"/>
    <p:sldId id="353" r:id="rId11"/>
    <p:sldId id="356" r:id="rId12"/>
    <p:sldId id="357" r:id="rId13"/>
    <p:sldId id="354" r:id="rId14"/>
    <p:sldId id="355" r:id="rId15"/>
    <p:sldId id="363" r:id="rId16"/>
    <p:sldId id="364" r:id="rId17"/>
    <p:sldId id="263" r:id="rId18"/>
    <p:sldId id="266" r:id="rId19"/>
    <p:sldId id="269" r:id="rId20"/>
    <p:sldId id="271" r:id="rId21"/>
    <p:sldId id="270" r:id="rId22"/>
    <p:sldId id="268" r:id="rId23"/>
    <p:sldId id="273" r:id="rId24"/>
    <p:sldId id="290" r:id="rId25"/>
    <p:sldId id="291" r:id="rId26"/>
    <p:sldId id="292" r:id="rId27"/>
    <p:sldId id="293" r:id="rId28"/>
    <p:sldId id="283" r:id="rId29"/>
    <p:sldId id="348" r:id="rId30"/>
  </p:sldIdLst>
  <p:sldSz cx="10058400" cy="7772400"/>
  <p:notesSz cx="10058400" cy="7772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7" autoAdjust="0"/>
    <p:restoredTop sz="86397" autoAdjust="0"/>
  </p:normalViewPr>
  <p:slideViewPr>
    <p:cSldViewPr>
      <p:cViewPr varScale="1">
        <p:scale>
          <a:sx n="83" d="100"/>
          <a:sy n="83" d="100"/>
        </p:scale>
        <p:origin x="1098" y="102"/>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1"/>
    </mc:Choice>
    <mc:Fallback>
      <c:style val="31"/>
    </mc:Fallback>
  </mc:AlternateContent>
  <c:chart>
    <c:autoTitleDeleted val="1"/>
    <c:view3D>
      <c:rotX val="75"/>
      <c:rotY val="0"/>
      <c:rAngAx val="0"/>
    </c:view3D>
    <c:floor>
      <c:thickness val="0"/>
    </c:floor>
    <c:sideWall>
      <c:thickness val="0"/>
    </c:sideWall>
    <c:backWall>
      <c:thickness val="0"/>
    </c:backWall>
    <c:plotArea>
      <c:layout/>
      <c:pie3DChart>
        <c:varyColors val="1"/>
        <c:ser>
          <c:idx val="0"/>
          <c:order val="0"/>
          <c:tx>
            <c:strRef>
              <c:f>Sheet1!$B$1</c:f>
              <c:strCache>
                <c:ptCount val="1"/>
                <c:pt idx="0">
                  <c:v>Column1</c:v>
                </c:pt>
              </c:strCache>
            </c:strRef>
          </c:tx>
          <c:dPt>
            <c:idx val="0"/>
            <c:bubble3D val="0"/>
            <c:spPr>
              <a:solidFill>
                <a:srgbClr val="92D050"/>
              </a:solidFill>
            </c:spPr>
            <c:extLst>
              <c:ext xmlns:c16="http://schemas.microsoft.com/office/drawing/2014/chart" uri="{C3380CC4-5D6E-409C-BE32-E72D297353CC}">
                <c16:uniqueId val="{00000001-5A71-47BF-8770-8B61A5F9E437}"/>
              </c:ext>
            </c:extLst>
          </c:dPt>
          <c:cat>
            <c:strRef>
              <c:f>Sheet1!$A$2:$A$3</c:f>
              <c:strCache>
                <c:ptCount val="2"/>
                <c:pt idx="0">
                  <c:v>Environments</c:v>
                </c:pt>
                <c:pt idx="1">
                  <c:v>Genes</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2-5A71-47BF-8770-8B61A5F9E437}"/>
            </c:ext>
          </c:extLst>
        </c:ser>
        <c:dLbls>
          <c:showLegendKey val="0"/>
          <c:showVal val="0"/>
          <c:showCatName val="0"/>
          <c:showSerName val="0"/>
          <c:showPercent val="0"/>
          <c:showBubbleSize val="0"/>
          <c:showLeaderLines val="1"/>
        </c:dLbls>
      </c:pie3DChart>
    </c:plotArea>
    <c:plotVisOnly val="1"/>
    <c:dispBlanksAs val="gap"/>
    <c:showDLblsOverMax val="0"/>
  </c:chart>
  <c:txPr>
    <a:bodyPr/>
    <a:lstStyle/>
    <a:p>
      <a:pPr>
        <a:defRPr sz="2000" b="1">
          <a:solidFill>
            <a:schemeClr val="bg1"/>
          </a:solidFill>
          <a:latin typeface="Arial" panose="020B0604020202020204" pitchFamily="34" charset="0"/>
          <a:cs typeface="Arial" panose="020B0604020202020204" pitchFamily="34"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b="0" i="0" dirty="0" smtClean="0">
                <a:latin typeface="Helvetica Neue Light" charset="0"/>
              </a:rPr>
              <a:t>Buckets of Content </a:t>
            </a:r>
            <a:r>
              <a:rPr lang="en-US" sz="1200" b="0" i="0" dirty="0" smtClean="0">
                <a:latin typeface="Helvetica Neue Light" charset="0"/>
              </a:rPr>
              <a:t>(</a:t>
            </a:r>
            <a:r>
              <a:rPr lang="en-US" sz="1200" b="0" i="0" baseline="0" dirty="0" smtClean="0">
                <a:latin typeface="Helvetica Neue Light" charset="0"/>
              </a:rPr>
              <a:t> in thousands)</a:t>
            </a:r>
            <a:endParaRPr lang="en-US" sz="1200" b="0" i="0" dirty="0">
              <a:latin typeface="Helvetica Neue Light" charset="0"/>
            </a:endParaRPr>
          </a:p>
        </c:rich>
      </c:tx>
      <c:layout/>
      <c:overlay val="0"/>
      <c:spPr>
        <a:noFill/>
        <a:ln>
          <a:noFill/>
        </a:ln>
        <a:effectLst/>
      </c:spPr>
    </c:title>
    <c:autoTitleDeleted val="0"/>
    <c:plotArea>
      <c:layout/>
      <c:barChart>
        <c:barDir val="bar"/>
        <c:grouping val="stacked"/>
        <c:varyColors val="0"/>
        <c:ser>
          <c:idx val="0"/>
          <c:order val="0"/>
          <c:tx>
            <c:strRef>
              <c:f>Sheet1!$B$1</c:f>
              <c:strCache>
                <c:ptCount val="1"/>
                <c:pt idx="0">
                  <c:v>Scaffold</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Illumina HumanCore</c:v>
                </c:pt>
                <c:pt idx="1">
                  <c:v>African Diaspora Power Chip</c:v>
                </c:pt>
                <c:pt idx="2">
                  <c:v>Trans-Ethnic GWAS Scaffold</c:v>
                </c:pt>
                <c:pt idx="3">
                  <c:v>Exonic Variants</c:v>
                </c:pt>
                <c:pt idx="4">
                  <c:v>Illumina HumanExome</c:v>
                </c:pt>
                <c:pt idx="5">
                  <c:v>Functional Variants</c:v>
                </c:pt>
                <c:pt idx="6">
                  <c:v>PAGE-II Custom Content</c:v>
                </c:pt>
              </c:strCache>
            </c:strRef>
          </c:cat>
          <c:val>
            <c:numRef>
              <c:f>Sheet1!$B$2:$B$8</c:f>
              <c:numCache>
                <c:formatCode>General</c:formatCode>
                <c:ptCount val="7"/>
                <c:pt idx="0">
                  <c:v>300</c:v>
                </c:pt>
                <c:pt idx="1">
                  <c:v>600</c:v>
                </c:pt>
                <c:pt idx="2">
                  <c:v>360</c:v>
                </c:pt>
              </c:numCache>
            </c:numRef>
          </c:val>
          <c:extLst>
            <c:ext xmlns:c16="http://schemas.microsoft.com/office/drawing/2014/chart" uri="{C3380CC4-5D6E-409C-BE32-E72D297353CC}">
              <c16:uniqueId val="{00000000-B80D-4AC0-91C2-C6415B4A768D}"/>
            </c:ext>
          </c:extLst>
        </c:ser>
        <c:ser>
          <c:idx val="1"/>
          <c:order val="1"/>
          <c:tx>
            <c:strRef>
              <c:f>Sheet1!$C$1</c:f>
              <c:strCache>
                <c:ptCount val="1"/>
                <c:pt idx="0">
                  <c:v>Exome</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Illumina HumanCore</c:v>
                </c:pt>
                <c:pt idx="1">
                  <c:v>African Diaspora Power Chip</c:v>
                </c:pt>
                <c:pt idx="2">
                  <c:v>Trans-Ethnic GWAS Scaffold</c:v>
                </c:pt>
                <c:pt idx="3">
                  <c:v>Exonic Variants</c:v>
                </c:pt>
                <c:pt idx="4">
                  <c:v>Illumina HumanExome</c:v>
                </c:pt>
                <c:pt idx="5">
                  <c:v>Functional Variants</c:v>
                </c:pt>
                <c:pt idx="6">
                  <c:v>PAGE-II Custom Content</c:v>
                </c:pt>
              </c:strCache>
            </c:strRef>
          </c:cat>
          <c:val>
            <c:numRef>
              <c:f>Sheet1!$C$2:$C$8</c:f>
              <c:numCache>
                <c:formatCode>General</c:formatCode>
                <c:ptCount val="7"/>
                <c:pt idx="3">
                  <c:v>200</c:v>
                </c:pt>
                <c:pt idx="4">
                  <c:v>250</c:v>
                </c:pt>
              </c:numCache>
            </c:numRef>
          </c:val>
          <c:extLst>
            <c:ext xmlns:c16="http://schemas.microsoft.com/office/drawing/2014/chart" uri="{C3380CC4-5D6E-409C-BE32-E72D297353CC}">
              <c16:uniqueId val="{00000001-B80D-4AC0-91C2-C6415B4A768D}"/>
            </c:ext>
          </c:extLst>
        </c:ser>
        <c:ser>
          <c:idx val="2"/>
          <c:order val="2"/>
          <c:tx>
            <c:strRef>
              <c:f>Sheet1!$D$1</c:f>
              <c:strCache>
                <c:ptCount val="1"/>
                <c:pt idx="0">
                  <c:v>Clinically-Relevant</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Sheet1!$A$2:$A$8</c:f>
              <c:strCache>
                <c:ptCount val="7"/>
                <c:pt idx="0">
                  <c:v>Illumina HumanCore</c:v>
                </c:pt>
                <c:pt idx="1">
                  <c:v>African Diaspora Power Chip</c:v>
                </c:pt>
                <c:pt idx="2">
                  <c:v>Trans-Ethnic GWAS Scaffold</c:v>
                </c:pt>
                <c:pt idx="3">
                  <c:v>Exonic Variants</c:v>
                </c:pt>
                <c:pt idx="4">
                  <c:v>Illumina HumanExome</c:v>
                </c:pt>
                <c:pt idx="5">
                  <c:v>Functional Variants</c:v>
                </c:pt>
                <c:pt idx="6">
                  <c:v>PAGE-II Custom Content</c:v>
                </c:pt>
              </c:strCache>
            </c:strRef>
          </c:cat>
          <c:val>
            <c:numRef>
              <c:f>Sheet1!$D$2:$D$8</c:f>
              <c:numCache>
                <c:formatCode>General</c:formatCode>
                <c:ptCount val="7"/>
                <c:pt idx="5">
                  <c:v>40</c:v>
                </c:pt>
                <c:pt idx="6">
                  <c:v>42</c:v>
                </c:pt>
              </c:numCache>
            </c:numRef>
          </c:val>
          <c:extLst>
            <c:ext xmlns:c16="http://schemas.microsoft.com/office/drawing/2014/chart" uri="{C3380CC4-5D6E-409C-BE32-E72D297353CC}">
              <c16:uniqueId val="{00000002-B80D-4AC0-91C2-C6415B4A768D}"/>
            </c:ext>
          </c:extLst>
        </c:ser>
        <c:dLbls>
          <c:showLegendKey val="0"/>
          <c:showVal val="1"/>
          <c:showCatName val="0"/>
          <c:showSerName val="0"/>
          <c:showPercent val="0"/>
          <c:showBubbleSize val="0"/>
        </c:dLbls>
        <c:gapWidth val="95"/>
        <c:overlap val="100"/>
        <c:axId val="-77119312"/>
        <c:axId val="340154752"/>
      </c:barChart>
      <c:catAx>
        <c:axId val="-771193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340154752"/>
        <c:crosses val="autoZero"/>
        <c:auto val="1"/>
        <c:lblAlgn val="ctr"/>
        <c:lblOffset val="100"/>
        <c:noMultiLvlLbl val="0"/>
      </c:catAx>
      <c:valAx>
        <c:axId val="340154752"/>
        <c:scaling>
          <c:orientation val="minMax"/>
        </c:scaling>
        <c:delete val="1"/>
        <c:axPos val="b"/>
        <c:numFmt formatCode="General" sourceLinked="1"/>
        <c:majorTickMark val="none"/>
        <c:minorTickMark val="none"/>
        <c:tickLblPos val="nextTo"/>
        <c:crossAx val="-7711931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7D9F804B-6485-8147-BA3F-E8242D3F11AF}" type="datetimeFigureOut">
              <a:rPr lang="en-US" smtClean="0"/>
              <a:t>1/3/2017</a:t>
            </a:fld>
            <a:endParaRPr lang="en-US"/>
          </a:p>
        </p:txBody>
      </p:sp>
      <p:sp>
        <p:nvSpPr>
          <p:cNvPr id="4" name="Slide Image Placeholder 3"/>
          <p:cNvSpPr>
            <a:spLocks noGrp="1" noRot="1" noChangeAspect="1"/>
          </p:cNvSpPr>
          <p:nvPr>
            <p:ph type="sldImg" idx="2"/>
          </p:nvPr>
        </p:nvSpPr>
        <p:spPr>
          <a:xfrm>
            <a:off x="3332163" y="971550"/>
            <a:ext cx="3394075" cy="26225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641F3BD0-4126-A047-90AF-B5A24FD4E5CE}" type="slidenum">
              <a:rPr lang="en-US" smtClean="0"/>
              <a:t>‹#›</a:t>
            </a:fld>
            <a:endParaRPr lang="en-US"/>
          </a:p>
        </p:txBody>
      </p:sp>
    </p:spTree>
    <p:extLst>
      <p:ext uri="{BB962C8B-B14F-4D97-AF65-F5344CB8AC3E}">
        <p14:creationId xmlns:p14="http://schemas.microsoft.com/office/powerpoint/2010/main" val="1159778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313113" y="509588"/>
            <a:ext cx="3300412" cy="25495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8" name="Shape 138"/>
          <p:cNvSpPr txBox="1">
            <a:spLocks noGrp="1"/>
          </p:cNvSpPr>
          <p:nvPr>
            <p:ph type="body" idx="1"/>
          </p:nvPr>
        </p:nvSpPr>
        <p:spPr>
          <a:xfrm>
            <a:off x="992665" y="3228896"/>
            <a:ext cx="7941309" cy="3058954"/>
          </a:xfrm>
          <a:prstGeom prst="rect">
            <a:avLst/>
          </a:prstGeom>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a:solidFill>
                  <a:schemeClr val="dk1"/>
                </a:solidFill>
              </a:rPr>
              <a:t>My primary research focus within genetic epidemiology is on cardiometabolic risk, which refers to the chances of having heart disease, stroke, and diabetes.</a:t>
            </a:r>
          </a:p>
          <a:p>
            <a:pPr lvl="0" rtl="0">
              <a:lnSpc>
                <a:spcPct val="115000"/>
              </a:lnSpc>
              <a:spcBef>
                <a:spcPts val="0"/>
              </a:spcBef>
              <a:buClr>
                <a:schemeClr val="dk1"/>
              </a:buClr>
              <a:buSzPct val="91666"/>
              <a:buFont typeface="Arial"/>
              <a:buNone/>
            </a:pPr>
            <a:r>
              <a:rPr lang="en" sz="1200">
                <a:solidFill>
                  <a:schemeClr val="dk1"/>
                </a:solidFill>
              </a:rPr>
              <a:t>All three of these are among the top ten leading causes of death in the U.S. and in much of the world.</a:t>
            </a:r>
          </a:p>
          <a:p>
            <a:pPr lvl="0" rtl="0">
              <a:lnSpc>
                <a:spcPct val="115000"/>
              </a:lnSpc>
              <a:spcBef>
                <a:spcPts val="0"/>
              </a:spcBef>
              <a:buClr>
                <a:schemeClr val="dk1"/>
              </a:buClr>
              <a:buSzPct val="91666"/>
              <a:buFont typeface="Arial"/>
              <a:buNone/>
            </a:pPr>
            <a:r>
              <a:rPr lang="en" sz="1200">
                <a:solidFill>
                  <a:schemeClr val="dk1"/>
                </a:solidFill>
              </a:rPr>
              <a:t>Obesity is a major risk factor for all three, second only to smoking a leading causes of preventable death.</a:t>
            </a:r>
          </a:p>
          <a:p>
            <a:pPr lvl="0" rtl="0">
              <a:lnSpc>
                <a:spcPct val="115000"/>
              </a:lnSpc>
              <a:spcBef>
                <a:spcPts val="0"/>
              </a:spcBef>
              <a:buClr>
                <a:schemeClr val="dk1"/>
              </a:buClr>
              <a:buSzPct val="91666"/>
              <a:buFont typeface="Arial"/>
              <a:buNone/>
            </a:pPr>
            <a:r>
              <a:rPr lang="en" sz="1200">
                <a:solidFill>
                  <a:schemeClr val="dk1"/>
                </a:solidFill>
              </a:rPr>
              <a:t>So, much of my research focuses on obesity</a:t>
            </a:r>
          </a:p>
          <a:p>
            <a:pPr lvl="0" rtl="0">
              <a:lnSpc>
                <a:spcPct val="115000"/>
              </a:lnSpc>
              <a:spcBef>
                <a:spcPts val="0"/>
              </a:spcBef>
              <a:buClr>
                <a:schemeClr val="dk1"/>
              </a:buClr>
              <a:buFont typeface="Arial"/>
              <a:buNone/>
            </a:pPr>
            <a:endParaRPr sz="1200">
              <a:solidFill>
                <a:schemeClr val="dk1"/>
              </a:solidFill>
            </a:endParaRPr>
          </a:p>
          <a:p>
            <a:pPr lvl="0" rtl="0">
              <a:lnSpc>
                <a:spcPct val="115000"/>
              </a:lnSpc>
              <a:spcBef>
                <a:spcPts val="0"/>
              </a:spcBef>
              <a:buClr>
                <a:schemeClr val="dk1"/>
              </a:buClr>
              <a:buSzPct val="91666"/>
              <a:buFont typeface="Arial"/>
              <a:buNone/>
            </a:pPr>
            <a:r>
              <a:rPr lang="en" sz="1200">
                <a:solidFill>
                  <a:schemeClr val="dk1"/>
                </a:solidFill>
              </a:rPr>
              <a:t>Additionally, obesity is linked to more than 30 other diseases including many types of cancer, respiratory diseases, such as COPD and asthma, sleep apnea, incontinence, gallstone disease, birth defects, and suicide. </a:t>
            </a:r>
          </a:p>
          <a:p>
            <a:pPr>
              <a:spcBef>
                <a:spcPts val="0"/>
              </a:spcBef>
              <a:buNone/>
            </a:pPr>
            <a:endParaRPr/>
          </a:p>
        </p:txBody>
      </p:sp>
    </p:spTree>
    <p:extLst>
      <p:ext uri="{BB962C8B-B14F-4D97-AF65-F5344CB8AC3E}">
        <p14:creationId xmlns:p14="http://schemas.microsoft.com/office/powerpoint/2010/main" val="2008796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75" y="509588"/>
            <a:ext cx="3294063" cy="25463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Obesity is one of the leading risk factors for cardiovascular disease (CVD) in the world today. Hispanics and especially Latin Americans are at high risk, with rapid expansion of obesity and CVD in the context of accelerating urbanization. Furthermore, HL populations transition from normal weight to obesity at younger ages than age-matched members of other race-ethnic groups. Yet we know little about how genetic variants influence these temporal changes in obesity and downstream CVD risk factors across the </a:t>
            </a:r>
            <a:r>
              <a:rPr lang="en-US" sz="1200" kern="1200" dirty="0" err="1" smtClean="0">
                <a:solidFill>
                  <a:schemeClr val="tx1"/>
                </a:solidFill>
                <a:effectLst/>
                <a:latin typeface="+mn-lt"/>
                <a:ea typeface="+mn-ea"/>
                <a:cs typeface="+mn-cs"/>
              </a:rPr>
              <a:t>lifecourse</a:t>
            </a:r>
            <a:r>
              <a:rPr lang="en-US" sz="1200" kern="1200" dirty="0" smtClean="0">
                <a:solidFill>
                  <a:schemeClr val="tx1"/>
                </a:solidFill>
                <a:effectLst/>
                <a:latin typeface="+mn-lt"/>
                <a:ea typeface="+mn-ea"/>
                <a:cs typeface="+mn-cs"/>
              </a:rPr>
              <a:t>. This research takes place in Chile, where dramatic socioeconomic improvement accompanied by changes in diet, activity and environment, resulted in obesity prevalence among the highest in the world.</a:t>
            </a:r>
            <a:r>
              <a:rPr lang="en-US" dirty="0" smtClean="0">
                <a:effectLst/>
              </a:rPr>
              <a:t> As such, our aims were to: 1)</a:t>
            </a:r>
            <a:r>
              <a:rPr lang="en-US" sz="1200" kern="1200" dirty="0" smtClean="0">
                <a:solidFill>
                  <a:schemeClr val="tx1"/>
                </a:solidFill>
                <a:effectLst/>
                <a:latin typeface="+mn-lt"/>
                <a:ea typeface="+mn-ea"/>
                <a:cs typeface="+mn-cs"/>
              </a:rPr>
              <a:t> evaluate the influence of established obesity variants on adiposity from infancy to young adulthood, and</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2) evaluate the influence of established obesity variants on CVD risk in adolescence and young adulthood. This research takes place within the Santiago Longitudinal Study (SLS), a longitudinal cohort study of over 1100 young adults recruited at 6 months old between 1991 and 1996 with anthropometric and cardiovascular risk data collected at multiple time points.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4A24FE39-6550-45AF-90E5-9D3906C27767}"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939340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75" y="509588"/>
            <a:ext cx="3294063" cy="25463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Obesity is one of the leading risk factors for cardiovascular disease (CVD) in the world today. Hispanics and especially Latin Americans are at high risk, with rapid expansion of obesity and CVD in the context of accelerating urbanization. Furthermore, HL populations transition from normal weight to obesity at younger ages than age-matched members of other race-ethnic groups. Yet we know little about how genetic variants influence these temporal changes in obesity and downstream CVD risk factors across the </a:t>
            </a:r>
            <a:r>
              <a:rPr lang="en-US" sz="1200" kern="1200" dirty="0" err="1" smtClean="0">
                <a:solidFill>
                  <a:schemeClr val="tx1"/>
                </a:solidFill>
                <a:effectLst/>
                <a:latin typeface="+mn-lt"/>
                <a:ea typeface="+mn-ea"/>
                <a:cs typeface="+mn-cs"/>
              </a:rPr>
              <a:t>lifecourse</a:t>
            </a:r>
            <a:r>
              <a:rPr lang="en-US" sz="1200" kern="1200" dirty="0" smtClean="0">
                <a:solidFill>
                  <a:schemeClr val="tx1"/>
                </a:solidFill>
                <a:effectLst/>
                <a:latin typeface="+mn-lt"/>
                <a:ea typeface="+mn-ea"/>
                <a:cs typeface="+mn-cs"/>
              </a:rPr>
              <a:t>. This research takes place in Chile, where dramatic socioeconomic improvement accompanied by changes in diet, activity and environment, resulted in obesity prevalence among the highest in the world.</a:t>
            </a:r>
            <a:r>
              <a:rPr lang="en-US" dirty="0" smtClean="0">
                <a:effectLst/>
              </a:rPr>
              <a:t> As such, our aims were to: 1)</a:t>
            </a:r>
            <a:r>
              <a:rPr lang="en-US" sz="1200" kern="1200" dirty="0" smtClean="0">
                <a:solidFill>
                  <a:schemeClr val="tx1"/>
                </a:solidFill>
                <a:effectLst/>
                <a:latin typeface="+mn-lt"/>
                <a:ea typeface="+mn-ea"/>
                <a:cs typeface="+mn-cs"/>
              </a:rPr>
              <a:t> evaluate the influence of established obesity variants on adiposity from infancy to young adulthood, and</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2) evaluate the influence of established obesity variants on CVD risk in adolescence and young adulthood. This research takes place within the Santiago Longitudinal Study (SLS), a longitudinal cohort study of over 1100 young adults recruited at 6 months old between 1991 and 1996 with anthropometric and cardiovascular risk data collected at multiple time points.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4A24FE39-6550-45AF-90E5-9D3906C27767}"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761166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pPr defTabSz="928787"/>
            <a:fld id="{B957864C-E244-49DF-911E-69EAA4418523}" type="slidenum">
              <a:rPr lang="en-US" smtClean="0"/>
              <a:pPr defTabSz="928787"/>
              <a:t>6</a:t>
            </a:fld>
            <a:endParaRPr lang="en-US" dirty="0" smtClean="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720445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r>
              <a:rPr lang="en-US" sz="1800" dirty="0" smtClean="0"/>
              <a:t>10 years into GWAS, what can we do differently?</a:t>
            </a:r>
          </a:p>
          <a:p>
            <a:endParaRPr lang="en-US" sz="1800" dirty="0" smtClean="0"/>
          </a:p>
          <a:p>
            <a:pPr marL="571165" indent="-571165" algn="l">
              <a:buFont typeface="Arial" panose="020B0604020202020204" pitchFamily="34" charset="0"/>
              <a:buChar char="•"/>
            </a:pPr>
            <a:r>
              <a:rPr lang="en-US" sz="1800" dirty="0" smtClean="0"/>
              <a:t>Design chips that are more broadly applicable</a:t>
            </a:r>
          </a:p>
          <a:p>
            <a:pPr marL="571165" indent="-571165" algn="l">
              <a:buFont typeface="Arial" panose="020B0604020202020204" pitchFamily="34" charset="0"/>
              <a:buChar char="•"/>
            </a:pPr>
            <a:r>
              <a:rPr lang="en-US" sz="1800" dirty="0" smtClean="0"/>
              <a:t>Covering many populations</a:t>
            </a:r>
          </a:p>
          <a:p>
            <a:pPr marL="571165" indent="-571165" algn="l">
              <a:buFont typeface="Arial" panose="020B0604020202020204" pitchFamily="34" charset="0"/>
              <a:buChar char="•"/>
            </a:pPr>
            <a:r>
              <a:rPr lang="en-US" sz="1800" dirty="0" smtClean="0"/>
              <a:t>Multiple phenotypes, studies, biobanks</a:t>
            </a:r>
          </a:p>
          <a:p>
            <a:pPr marL="571165" indent="-571165" algn="l">
              <a:buFont typeface="Arial" panose="020B0604020202020204" pitchFamily="34" charset="0"/>
              <a:buChar char="•"/>
            </a:pPr>
            <a:r>
              <a:rPr lang="en-US" sz="1800" dirty="0" smtClean="0"/>
              <a:t>Leverage current sequencing initiatives</a:t>
            </a:r>
          </a:p>
          <a:p>
            <a:pPr marL="571165" indent="-571165" algn="l">
              <a:buFont typeface="Arial" panose="020B0604020202020204" pitchFamily="34" charset="0"/>
              <a:buChar char="•"/>
            </a:pPr>
            <a:r>
              <a:rPr lang="en-US" sz="1800" dirty="0" smtClean="0"/>
              <a:t>Incorporate existing findings and local LD patterns</a:t>
            </a:r>
          </a:p>
          <a:p>
            <a:pPr marL="571165" indent="-571165" algn="l">
              <a:buFont typeface="Arial" panose="020B0604020202020204" pitchFamily="34" charset="0"/>
              <a:buChar char="•"/>
            </a:pPr>
            <a:r>
              <a:rPr lang="en-US" sz="1800" dirty="0" err="1" smtClean="0"/>
              <a:t>Transethnic</a:t>
            </a:r>
            <a:r>
              <a:rPr lang="en-US" sz="1800" dirty="0" smtClean="0"/>
              <a:t> conclusions and better causal variant inference</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42F2E0B2-538E-EA4B-9656-82B16A15B213}"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64555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177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a:xfrm>
            <a:off x="4023092" y="8899328"/>
            <a:ext cx="3077739" cy="468471"/>
          </a:xfrm>
          <a:prstGeom prst="rect">
            <a:avLst/>
          </a:prstGeom>
        </p:spPr>
        <p:txBody>
          <a:bodyPr lIns="94119" tIns="47060" rIns="94119" bIns="47060"/>
          <a:lstStyle/>
          <a:p>
            <a:fld id="{FAD73C20-319B-4400-8DEB-9C06472E90F2}" type="slidenum">
              <a:rPr lang="en-US" smtClean="0"/>
              <a:pPr/>
              <a:t>15</a:t>
            </a:fld>
            <a:endParaRPr lang="en-US"/>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63767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8913F65-1CCB-B741-A6D8-BD8A818A3707}" type="slidenum">
              <a:rPr lang="en-US" smtClean="0"/>
              <a:pPr/>
              <a:t>29</a:t>
            </a:fld>
            <a:endParaRPr lang="en-US" dirty="0"/>
          </a:p>
        </p:txBody>
      </p:sp>
    </p:spTree>
    <p:extLst>
      <p:ext uri="{BB962C8B-B14F-4D97-AF65-F5344CB8AC3E}">
        <p14:creationId xmlns:p14="http://schemas.microsoft.com/office/powerpoint/2010/main" val="974183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46294" y="397198"/>
            <a:ext cx="8965810" cy="342900"/>
          </a:xfrm>
          <a:prstGeom prst="rect">
            <a:avLst/>
          </a:prstGeom>
        </p:spPr>
        <p:txBody>
          <a:bodyPr wrap="square" lIns="0" tIns="0" rIns="0" bIns="0">
            <a:spAutoFit/>
          </a:bodyPr>
          <a:lstStyle>
            <a:lvl1pPr>
              <a:defRPr sz="2250" b="1" i="0">
                <a:solidFill>
                  <a:schemeClr val="tx1"/>
                </a:solidFill>
                <a:latin typeface="Gill Sans MT"/>
                <a:cs typeface="Gill Sans MT"/>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1/3/2017</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50" b="1" i="0">
                <a:solidFill>
                  <a:schemeClr val="tx1"/>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1/3/2017</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50" b="1" i="0">
                <a:solidFill>
                  <a:schemeClr val="tx1"/>
                </a:solidFill>
                <a:latin typeface="Gill Sans MT"/>
                <a:cs typeface="Gill Sans MT"/>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1/3/2017</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50" b="1" i="0">
                <a:solidFill>
                  <a:schemeClr val="tx1"/>
                </a:solidFill>
                <a:latin typeface="Gill Sans MT"/>
                <a:cs typeface="Gill Sans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1/3/2017</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1/3/2017</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58705" y="217703"/>
            <a:ext cx="8979219" cy="346249"/>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004094" y="2159000"/>
            <a:ext cx="4376104" cy="13849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547836" y="2159000"/>
            <a:ext cx="4377848" cy="13849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38832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46294" y="415740"/>
            <a:ext cx="8965810" cy="670560"/>
          </a:xfrm>
          <a:prstGeom prst="rect">
            <a:avLst/>
          </a:prstGeom>
        </p:spPr>
        <p:txBody>
          <a:bodyPr wrap="square" lIns="0" tIns="0" rIns="0" bIns="0">
            <a:spAutoFit/>
          </a:bodyPr>
          <a:lstStyle>
            <a:lvl1pPr>
              <a:defRPr sz="2250" b="1" i="0">
                <a:solidFill>
                  <a:schemeClr val="tx1"/>
                </a:solidFill>
                <a:latin typeface="Gill Sans MT"/>
                <a:cs typeface="Gill Sans MT"/>
              </a:defRPr>
            </a:lvl1pPr>
          </a:lstStyle>
          <a:p>
            <a:endParaRPr/>
          </a:p>
        </p:txBody>
      </p:sp>
      <p:sp>
        <p:nvSpPr>
          <p:cNvPr id="3" name="Holder 3"/>
          <p:cNvSpPr>
            <a:spLocks noGrp="1"/>
          </p:cNvSpPr>
          <p:nvPr>
            <p:ph type="body" idx="1"/>
          </p:nvPr>
        </p:nvSpPr>
        <p:spPr>
          <a:xfrm>
            <a:off x="2052493" y="2065478"/>
            <a:ext cx="5953413" cy="191706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419856" y="7228332"/>
            <a:ext cx="3218688" cy="3886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1/3/2017</a:t>
            </a:fld>
            <a:endParaRPr lang="en-US"/>
          </a:p>
        </p:txBody>
      </p:sp>
      <p:sp>
        <p:nvSpPr>
          <p:cNvPr id="6" name="Holder 6"/>
          <p:cNvSpPr>
            <a:spLocks noGrp="1"/>
          </p:cNvSpPr>
          <p:nvPr>
            <p:ph type="sldNum" sz="quarter" idx="7"/>
          </p:nvPr>
        </p:nvSpPr>
        <p:spPr>
          <a:xfrm>
            <a:off x="7242048" y="7228332"/>
            <a:ext cx="2313432"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mailto:kari_north@unc.edu" TargetMode="External"/><Relationship Id="rId5" Type="http://schemas.openxmlformats.org/officeDocument/2006/relationships/image" Target="../media/image3.jpeg"/><Relationship Id="rId4" Type="http://schemas.openxmlformats.org/officeDocument/2006/relationships/hyperlink" Target="http://www.goodreads.com/photo/user/34000906-misa-graff"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038/ng.2797" TargetMode="External"/><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hyperlink" Target="https://www.ncbi.nlm.nih.gov/pubmed/27734877" TargetMode="External"/><Relationship Id="rId4" Type="http://schemas.openxmlformats.org/officeDocument/2006/relationships/image" Target="../media/image26.tiff"/></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dx.doi.org/10.1152/physrev.00029.2013" TargetMode="External"/><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dx.doi.org/10.1002/sim.2718" TargetMode="External"/><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hyperlink" Target="http://dx.doi.org/10.1093/ije/dyq115"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vonholle.web.unc.edu/files/2015/02/slides-epid726-avh-20150409.pdf" TargetMode="External"/><Relationship Id="rId2" Type="http://schemas.openxmlformats.org/officeDocument/2006/relationships/hyperlink" Target="http://vonholle.web.unc.edu/files/2015/02/slides.20150226.pdf" TargetMode="External"/><Relationship Id="rId1" Type="http://schemas.openxmlformats.org/officeDocument/2006/relationships/slideLayout" Target="../slideLayouts/slideLayout2.xml"/><Relationship Id="rId5" Type="http://schemas.openxmlformats.org/officeDocument/2006/relationships/hyperlink" Target="https://vonholle.web.unc.edu/" TargetMode="External"/><Relationship Id="rId4" Type="http://schemas.openxmlformats.org/officeDocument/2006/relationships/hyperlink" Target="https://github.com/avonholle/ms-201608-1"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image" Target="../media/image17.wmf"/><Relationship Id="rId3" Type="http://schemas.openxmlformats.org/officeDocument/2006/relationships/image" Target="../media/image7.png"/><Relationship Id="rId7" Type="http://schemas.openxmlformats.org/officeDocument/2006/relationships/image" Target="../media/image11.wmf"/><Relationship Id="rId12" Type="http://schemas.openxmlformats.org/officeDocument/2006/relationships/image" Target="../media/image16.wmf"/><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10.wmf"/><Relationship Id="rId11" Type="http://schemas.openxmlformats.org/officeDocument/2006/relationships/image" Target="../media/image15.wmf"/><Relationship Id="rId5" Type="http://schemas.openxmlformats.org/officeDocument/2006/relationships/image" Target="../media/image9.wmf"/><Relationship Id="rId15" Type="http://schemas.openxmlformats.org/officeDocument/2006/relationships/image" Target="../media/image19.wmf"/><Relationship Id="rId10" Type="http://schemas.openxmlformats.org/officeDocument/2006/relationships/image" Target="../media/image14.wmf"/><Relationship Id="rId4" Type="http://schemas.openxmlformats.org/officeDocument/2006/relationships/image" Target="../media/image8.wmf"/><Relationship Id="rId9" Type="http://schemas.openxmlformats.org/officeDocument/2006/relationships/image" Target="../media/image13.wmf"/><Relationship Id="rId14" Type="http://schemas.openxmlformats.org/officeDocument/2006/relationships/image" Target="../media/image18.wmf"/></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5" name="Picture 1" descr="https://media.licdn.com/media/AAEAAQAAAAAAAAhhAAAAJDYzMWE5MDc1LTE1NjQtNDY2My1hZmE3LWEwOTAxNTkxZTVkN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5808172"/>
            <a:ext cx="1911965" cy="191196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ttp://sph.unc.edu/files/2014/11/justice-anne-200x200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5839699"/>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a:spLocks noChangeArrowheads="1"/>
          </p:cNvSpPr>
          <p:nvPr/>
        </p:nvSpPr>
        <p:spPr bwMode="auto">
          <a:xfrm>
            <a:off x="-1175656" y="3615688"/>
            <a:ext cx="10972800"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dirty="0">
                <a:ln>
                  <a:noFill/>
                </a:ln>
                <a:solidFill>
                  <a:schemeClr val="tx1"/>
                </a:solidFill>
                <a:effectLst/>
                <a:latin typeface="Arial" charset="0"/>
                <a:hlinkClick r:id="rId4" tooltip="Misa Graff"/>
              </a:rPr>
              <a:t>  </a:t>
            </a:r>
            <a:r>
              <a:rPr kumimoji="0" lang="x-none" altLang="x-none" sz="18000" b="0" i="0" u="none" strike="noStrike" cap="none" normalizeH="0" baseline="0" dirty="0">
                <a:ln>
                  <a:noFill/>
                </a:ln>
                <a:solidFill>
                  <a:schemeClr val="tx1"/>
                </a:solidFill>
                <a:effectLst/>
                <a:latin typeface="Arial" charset="0"/>
              </a:rPr>
              <a:t> </a:t>
            </a:r>
            <a:r>
              <a:rPr kumimoji="0" lang="x-none" altLang="x-none" sz="1800" b="0" i="0" u="none" strike="noStrike" cap="none" normalizeH="0" baseline="0" dirty="0">
                <a:ln>
                  <a:noFill/>
                </a:ln>
                <a:solidFill>
                  <a:schemeClr val="tx1"/>
                </a:solidFill>
                <a:effectLst/>
                <a:latin typeface="Arial" charset="0"/>
              </a:rPr>
              <a:t/>
            </a:r>
            <a:br>
              <a:rPr kumimoji="0" lang="x-none" altLang="x-none" sz="1800" b="0" i="0" u="none" strike="noStrike" cap="none" normalizeH="0" baseline="0" dirty="0">
                <a:ln>
                  <a:noFill/>
                </a:ln>
                <a:solidFill>
                  <a:schemeClr val="tx1"/>
                </a:solidFill>
                <a:effectLst/>
                <a:latin typeface="Arial" charset="0"/>
              </a:rPr>
            </a:br>
            <a:endParaRPr kumimoji="0" lang="en-US" altLang="x-none" sz="1800" b="0" i="0" u="none" strike="noStrike" cap="none" normalizeH="0" baseline="0" dirty="0" smtClean="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dirty="0">
                <a:ln>
                  <a:noFill/>
                </a:ln>
                <a:solidFill>
                  <a:schemeClr val="tx1"/>
                </a:solidFill>
                <a:effectLst/>
                <a:latin typeface="Arial" charset="0"/>
              </a:rPr>
              <a:t/>
            </a:r>
            <a:br>
              <a:rPr kumimoji="0" lang="x-none" altLang="x-none" sz="1800" b="0" i="0" u="none" strike="noStrike" cap="none" normalizeH="0" baseline="0" dirty="0">
                <a:ln>
                  <a:noFill/>
                </a:ln>
                <a:solidFill>
                  <a:schemeClr val="tx1"/>
                </a:solidFill>
                <a:effectLst/>
                <a:latin typeface="Arial" charset="0"/>
              </a:rPr>
            </a:br>
            <a:endParaRPr kumimoji="0" lang="x-none" altLang="x-none" sz="1800" b="0"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600" b="1" i="0" u="none" strike="noStrike" cap="none" normalizeH="0" baseline="0" dirty="0">
              <a:ln>
                <a:noFill/>
              </a:ln>
              <a:solidFill>
                <a:schemeClr val="tx1"/>
              </a:solidFill>
              <a:effectLst/>
              <a:latin typeface="Arial" charset="0"/>
            </a:endParaRPr>
          </a:p>
        </p:txBody>
      </p:sp>
      <p:pic>
        <p:nvPicPr>
          <p:cNvPr id="1029" name="Picture 5" descr="isa Graff">
            <a:hlinkClick r:id="rId4" tooltip="Misa Graff"/>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5800" y="5808172"/>
            <a:ext cx="1651239" cy="19642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 y="76200"/>
            <a:ext cx="10058400" cy="1929672"/>
          </a:xfrm>
          <a:prstGeom prst="rect">
            <a:avLst/>
          </a:prstGeom>
          <a:noFill/>
        </p:spPr>
        <p:txBody>
          <a:bodyPr wrap="square" lIns="100496" tIns="50249" rIns="100496" bIns="50249" rtlCol="0">
            <a:spAutoFit/>
          </a:bodyPr>
          <a:lstStyle/>
          <a:p>
            <a:pPr algn="ctr"/>
            <a:r>
              <a:rPr lang="en-US" sz="3960" b="1" dirty="0">
                <a:latin typeface="Comic Sans MS" panose="030F0702030302020204" pitchFamily="66" charset="0"/>
              </a:rPr>
              <a:t>The </a:t>
            </a:r>
            <a:r>
              <a:rPr lang="en-US" sz="3960" b="1" dirty="0" smtClean="0">
                <a:latin typeface="Comic Sans MS" panose="030F0702030302020204" pitchFamily="66" charset="0"/>
              </a:rPr>
              <a:t>Santiago Longitudinal Cohort Study: Genetic Predisposition to Cardiometabolic Risk. </a:t>
            </a:r>
            <a:endParaRPr lang="en-US" sz="3960" b="1" dirty="0">
              <a:solidFill>
                <a:srgbClr val="000066"/>
              </a:solidFill>
              <a:latin typeface="Comic Sans MS" panose="030F0702030302020204" pitchFamily="66" charset="0"/>
              <a:cs typeface="Trebuchet MS"/>
            </a:endParaRPr>
          </a:p>
        </p:txBody>
      </p:sp>
      <p:sp>
        <p:nvSpPr>
          <p:cNvPr id="10" name="TextBox 9"/>
          <p:cNvSpPr txBox="1"/>
          <p:nvPr/>
        </p:nvSpPr>
        <p:spPr>
          <a:xfrm>
            <a:off x="4114800" y="2362200"/>
            <a:ext cx="5943600" cy="3148467"/>
          </a:xfrm>
          <a:prstGeom prst="rect">
            <a:avLst/>
          </a:prstGeom>
          <a:noFill/>
        </p:spPr>
        <p:txBody>
          <a:bodyPr wrap="square" lIns="100496" tIns="50249" rIns="100496" bIns="50249" rtlCol="0">
            <a:spAutoFit/>
          </a:bodyPr>
          <a:lstStyle/>
          <a:p>
            <a:pPr algn="l"/>
            <a:r>
              <a:rPr lang="en-US" sz="2200" b="1" dirty="0">
                <a:latin typeface="Comic Sans MS" panose="030F0702030302020204" pitchFamily="66" charset="0"/>
              </a:rPr>
              <a:t>Kari E. </a:t>
            </a:r>
            <a:r>
              <a:rPr lang="en-US" sz="2200" b="1" dirty="0" smtClean="0">
                <a:latin typeface="Comic Sans MS" panose="030F0702030302020204" pitchFamily="66" charset="0"/>
              </a:rPr>
              <a:t>North, Ann Von </a:t>
            </a:r>
            <a:r>
              <a:rPr lang="en-US" sz="2200" b="1" dirty="0" err="1" smtClean="0">
                <a:latin typeface="Comic Sans MS" panose="030F0702030302020204" pitchFamily="66" charset="0"/>
              </a:rPr>
              <a:t>Holle</a:t>
            </a:r>
            <a:r>
              <a:rPr lang="en-US" sz="2200" b="1" dirty="0" smtClean="0">
                <a:latin typeface="Comic Sans MS" panose="030F0702030302020204" pitchFamily="66" charset="0"/>
              </a:rPr>
              <a:t>, Anne Justice, and Misa Graff</a:t>
            </a:r>
            <a:endParaRPr lang="en-US" sz="2200" b="1" dirty="0">
              <a:latin typeface="Comic Sans MS" panose="030F0702030302020204" pitchFamily="66" charset="0"/>
            </a:endParaRPr>
          </a:p>
          <a:p>
            <a:pPr algn="l"/>
            <a:r>
              <a:rPr lang="en-US" sz="2200" b="1" dirty="0">
                <a:latin typeface="Comic Sans MS" panose="030F0702030302020204" pitchFamily="66" charset="0"/>
              </a:rPr>
              <a:t>Department of Epidemiology</a:t>
            </a:r>
          </a:p>
          <a:p>
            <a:pPr algn="l"/>
            <a:r>
              <a:rPr lang="en-US" sz="2200" b="1" dirty="0">
                <a:latin typeface="Comic Sans MS" panose="030F0702030302020204" pitchFamily="66" charset="0"/>
              </a:rPr>
              <a:t>Carolina Center for Genome Sciences</a:t>
            </a:r>
          </a:p>
          <a:p>
            <a:pPr algn="l"/>
            <a:r>
              <a:rPr lang="en-US" sz="2200" b="1" dirty="0">
                <a:latin typeface="Comic Sans MS" panose="030F0702030302020204" pitchFamily="66" charset="0"/>
              </a:rPr>
              <a:t>University of North Carolina </a:t>
            </a:r>
          </a:p>
          <a:p>
            <a:pPr algn="l"/>
            <a:r>
              <a:rPr lang="en-US" sz="2200" b="1" dirty="0">
                <a:latin typeface="Comic Sans MS" panose="030F0702030302020204" pitchFamily="66" charset="0"/>
              </a:rPr>
              <a:t>Chapel Hill, NC 27587</a:t>
            </a:r>
          </a:p>
          <a:p>
            <a:pPr algn="l"/>
            <a:r>
              <a:rPr lang="en-US" sz="2200" b="1" dirty="0" smtClean="0">
                <a:latin typeface="Comic Sans MS" panose="030F0702030302020204" pitchFamily="66" charset="0"/>
                <a:hlinkClick r:id="rId6"/>
              </a:rPr>
              <a:t>kari_north@unc.edu</a:t>
            </a:r>
            <a:endParaRPr lang="en-US" sz="2200" b="1" dirty="0" smtClean="0">
              <a:latin typeface="Comic Sans MS" panose="030F0702030302020204" pitchFamily="66" charset="0"/>
            </a:endParaRPr>
          </a:p>
          <a:p>
            <a:pPr algn="l"/>
            <a:r>
              <a:rPr lang="en-US" sz="2200" b="1" dirty="0" smtClean="0">
                <a:latin typeface="Comic Sans MS" panose="030F0702030302020204" pitchFamily="66" charset="0"/>
              </a:rPr>
              <a:t>December 14, 2016</a:t>
            </a:r>
            <a:endParaRPr lang="en-US" sz="2200" b="1" dirty="0">
              <a:latin typeface="Comic Sans MS" panose="030F0702030302020204" pitchFamily="66" charset="0"/>
            </a:endParaRPr>
          </a:p>
          <a:p>
            <a:pPr algn="l"/>
            <a:endParaRPr lang="en-US" sz="2200" dirty="0">
              <a:latin typeface="Comic Sans MS" panose="030F0702030302020204" pitchFamily="66"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0" y="76200"/>
            <a:ext cx="10058400" cy="615553"/>
          </a:xfrm>
          <a:prstGeom prst="rect">
            <a:avLst/>
          </a:prstGeom>
        </p:spPr>
        <p:txBody>
          <a:bodyPr vert="horz" wrap="square" lIns="0" tIns="0" rIns="0" bIns="0" rtlCol="0">
            <a:spAutoFit/>
          </a:bodyPr>
          <a:lstStyle/>
          <a:p>
            <a:pPr marL="12700" algn="ctr">
              <a:lnSpc>
                <a:spcPct val="100000"/>
              </a:lnSpc>
            </a:pPr>
            <a:r>
              <a:rPr lang="en-US" sz="4000" spc="-5" dirty="0" smtClean="0">
                <a:latin typeface="+mn-lt"/>
              </a:rPr>
              <a:t>Global Lipids Known Genetic Loci</a:t>
            </a:r>
            <a:endParaRPr sz="4000" spc="-5" dirty="0">
              <a:latin typeface="+mn-lt"/>
            </a:endParaRPr>
          </a:p>
        </p:txBody>
      </p:sp>
      <p:sp>
        <p:nvSpPr>
          <p:cNvPr id="4" name="object 4"/>
          <p:cNvSpPr/>
          <p:nvPr/>
        </p:nvSpPr>
        <p:spPr>
          <a:xfrm>
            <a:off x="1066800" y="838200"/>
            <a:ext cx="8305800" cy="6477000"/>
          </a:xfrm>
          <a:prstGeom prst="rect">
            <a:avLst/>
          </a:prstGeom>
          <a:blipFill>
            <a:blip r:embed="rId2" cstate="print"/>
            <a:stretch>
              <a:fillRect/>
            </a:stretch>
          </a:blipFill>
        </p:spPr>
        <p:txBody>
          <a:bodyPr wrap="square" lIns="0" tIns="0" rIns="0" bIns="0" rtlCol="0"/>
          <a:lstStyle/>
          <a:p>
            <a:endParaRPr/>
          </a:p>
        </p:txBody>
      </p:sp>
      <p:sp>
        <p:nvSpPr>
          <p:cNvPr id="5" name="Rectangle 4"/>
          <p:cNvSpPr/>
          <p:nvPr/>
        </p:nvSpPr>
        <p:spPr>
          <a:xfrm>
            <a:off x="546294" y="7280702"/>
            <a:ext cx="8597706" cy="415498"/>
          </a:xfrm>
          <a:prstGeom prst="rect">
            <a:avLst/>
          </a:prstGeom>
        </p:spPr>
        <p:txBody>
          <a:bodyPr wrap="square">
            <a:spAutoFit/>
          </a:bodyPr>
          <a:lstStyle/>
          <a:p>
            <a:pPr marL="12700">
              <a:lnSpc>
                <a:spcPct val="100000"/>
              </a:lnSpc>
            </a:pPr>
            <a:r>
              <a:rPr lang="en-US" sz="1050" b="1" dirty="0" smtClean="0">
                <a:latin typeface="Gill Sans MT"/>
                <a:cs typeface="Gill Sans MT"/>
              </a:rPr>
              <a:t>Source: </a:t>
            </a:r>
            <a:r>
              <a:rPr lang="en-US" sz="1050" b="1" dirty="0" err="1" smtClean="0">
                <a:latin typeface="Gill Sans MT"/>
                <a:cs typeface="Gill Sans MT"/>
              </a:rPr>
              <a:t>Willer</a:t>
            </a:r>
            <a:r>
              <a:rPr lang="en-US" sz="1050" b="1" dirty="0" smtClean="0">
                <a:latin typeface="Gill Sans MT"/>
                <a:cs typeface="Gill Sans MT"/>
              </a:rPr>
              <a:t>, C. J., Schmidt, E. M., </a:t>
            </a:r>
            <a:r>
              <a:rPr lang="en-US" sz="1050" b="1" dirty="0" err="1" smtClean="0">
                <a:latin typeface="Gill Sans MT"/>
                <a:cs typeface="Gill Sans MT"/>
              </a:rPr>
              <a:t>Sengupta</a:t>
            </a:r>
            <a:r>
              <a:rPr lang="en-US" sz="1050" b="1" dirty="0" smtClean="0">
                <a:latin typeface="Gill Sans MT"/>
                <a:cs typeface="Gill Sans MT"/>
              </a:rPr>
              <a:t>, S., </a:t>
            </a:r>
            <a:r>
              <a:rPr lang="en-US" sz="1050" b="1" dirty="0" err="1" smtClean="0">
                <a:latin typeface="Gill Sans MT"/>
                <a:cs typeface="Gill Sans MT"/>
              </a:rPr>
              <a:t>Peloso</a:t>
            </a:r>
            <a:r>
              <a:rPr lang="en-US" sz="1050" b="1" dirty="0" smtClean="0">
                <a:latin typeface="Gill Sans MT"/>
                <a:cs typeface="Gill Sans MT"/>
              </a:rPr>
              <a:t>, G. M., </a:t>
            </a:r>
            <a:r>
              <a:rPr lang="en-US" sz="1050" b="1" dirty="0" err="1" smtClean="0">
                <a:latin typeface="Gill Sans MT"/>
                <a:cs typeface="Gill Sans MT"/>
              </a:rPr>
              <a:t>Gustafsson</a:t>
            </a:r>
            <a:r>
              <a:rPr lang="en-US" sz="1050" b="1" dirty="0" smtClean="0">
                <a:latin typeface="Gill Sans MT"/>
                <a:cs typeface="Gill Sans MT"/>
              </a:rPr>
              <a:t>, S., </a:t>
            </a:r>
            <a:r>
              <a:rPr lang="en-US" sz="1050" b="1" dirty="0" err="1" smtClean="0">
                <a:latin typeface="Gill Sans MT"/>
                <a:cs typeface="Gill Sans MT"/>
              </a:rPr>
              <a:t>Kanoni</a:t>
            </a:r>
            <a:r>
              <a:rPr lang="en-US" sz="1050" b="1" dirty="0" smtClean="0">
                <a:latin typeface="Gill Sans MT"/>
                <a:cs typeface="Gill Sans MT"/>
              </a:rPr>
              <a:t>, S., </a:t>
            </a:r>
            <a:r>
              <a:rPr lang="en-US" sz="1050" b="1" dirty="0" err="1" smtClean="0">
                <a:latin typeface="Gill Sans MT"/>
                <a:cs typeface="Gill Sans MT"/>
              </a:rPr>
              <a:t>Abecasis</a:t>
            </a:r>
            <a:r>
              <a:rPr lang="en-US" sz="1050" b="1" dirty="0" smtClean="0">
                <a:latin typeface="Gill Sans MT"/>
                <a:cs typeface="Gill Sans MT"/>
              </a:rPr>
              <a:t>, G. R. (2013). Discovery and refinement of loci associated with lipid levels. Nature Genetics, 45(11),</a:t>
            </a:r>
            <a:r>
              <a:rPr lang="en-US" sz="1050" b="1" spc="-100" dirty="0" smtClean="0">
                <a:latin typeface="Gill Sans MT"/>
                <a:cs typeface="Gill Sans MT"/>
              </a:rPr>
              <a:t> </a:t>
            </a:r>
            <a:r>
              <a:rPr lang="en-US" sz="1050" b="1" dirty="0" smtClean="0">
                <a:latin typeface="Gill Sans MT"/>
                <a:cs typeface="Gill Sans MT"/>
              </a:rPr>
              <a:t>1274–1283. </a:t>
            </a:r>
            <a:r>
              <a:rPr lang="en-US" sz="1050" b="1" dirty="0" smtClean="0">
                <a:solidFill>
                  <a:srgbClr val="000080"/>
                </a:solidFill>
                <a:latin typeface="Gill Sans MT"/>
                <a:cs typeface="Gill Sans MT"/>
                <a:hlinkClick r:id="rId3"/>
              </a:rPr>
              <a:t>https://doi.org/10.1038/ng.2797</a:t>
            </a:r>
            <a:endParaRPr lang="en-US" sz="1050" b="1" dirty="0">
              <a:latin typeface="Gill Sans MT"/>
              <a:cs typeface="Gill Sans MT"/>
            </a:endParaRPr>
          </a:p>
        </p:txBody>
      </p:sp>
    </p:spTree>
    <p:extLst>
      <p:ext uri="{BB962C8B-B14F-4D97-AF65-F5344CB8AC3E}">
        <p14:creationId xmlns:p14="http://schemas.microsoft.com/office/powerpoint/2010/main" val="12525387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3" descr="tile_paper_medgra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86228" y="1296704"/>
            <a:ext cx="5051301" cy="5948847"/>
          </a:xfrm>
          <a:prstGeom prst="rect">
            <a:avLst/>
          </a:prstGeom>
          <a:noFill/>
          <a:ln>
            <a:noFill/>
          </a:ln>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25400">
                <a:solidFill>
                  <a:srgbClr val="000000"/>
                </a:solidFill>
                <a:miter lim="0"/>
                <a:headEnd/>
                <a:tailEnd/>
              </a14:hiddenLine>
            </a:ext>
          </a:extLst>
        </p:spPr>
      </p:pic>
      <p:sp>
        <p:nvSpPr>
          <p:cNvPr id="3" name="TextBox 3"/>
          <p:cNvSpPr txBox="1">
            <a:spLocks noChangeArrowheads="1"/>
          </p:cNvSpPr>
          <p:nvPr/>
        </p:nvSpPr>
        <p:spPr bwMode="auto">
          <a:xfrm>
            <a:off x="5913259" y="7307725"/>
            <a:ext cx="3477220" cy="28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0597" tIns="35297" rIns="70597" bIns="35297">
            <a:spAutoFit/>
          </a:bodyPr>
          <a:lstStyle>
            <a:lvl1pPr eaLnBrk="0">
              <a:defRPr sz="3600">
                <a:solidFill>
                  <a:srgbClr val="000000"/>
                </a:solidFill>
                <a:latin typeface="Helvetica Light" charset="0"/>
                <a:ea typeface="Helvetica Light" charset="0"/>
                <a:cs typeface="Helvetica Light" charset="0"/>
                <a:sym typeface="Helvetica Light" charset="0"/>
              </a:defRPr>
            </a:lvl1pPr>
            <a:lvl2pPr marL="742950" indent="-285750" eaLnBrk="0">
              <a:defRPr sz="3600">
                <a:solidFill>
                  <a:srgbClr val="000000"/>
                </a:solidFill>
                <a:latin typeface="Helvetica Light" charset="0"/>
                <a:ea typeface="Helvetica Light" charset="0"/>
                <a:cs typeface="Helvetica Light" charset="0"/>
                <a:sym typeface="Helvetica Light" charset="0"/>
              </a:defRPr>
            </a:lvl2pPr>
            <a:lvl3pPr marL="1143000" indent="-228600" eaLnBrk="0">
              <a:defRPr sz="3600">
                <a:solidFill>
                  <a:srgbClr val="000000"/>
                </a:solidFill>
                <a:latin typeface="Helvetica Light" charset="0"/>
                <a:ea typeface="Helvetica Light" charset="0"/>
                <a:cs typeface="Helvetica Light" charset="0"/>
                <a:sym typeface="Helvetica Light" charset="0"/>
              </a:defRPr>
            </a:lvl3pPr>
            <a:lvl4pPr marL="1600200" indent="-228600" eaLnBrk="0">
              <a:defRPr sz="3600">
                <a:solidFill>
                  <a:srgbClr val="000000"/>
                </a:solidFill>
                <a:latin typeface="Helvetica Light" charset="0"/>
                <a:ea typeface="Helvetica Light" charset="0"/>
                <a:cs typeface="Helvetica Light" charset="0"/>
                <a:sym typeface="Helvetica Light" charset="0"/>
              </a:defRPr>
            </a:lvl4pPr>
            <a:lvl5pPr marL="2057400" indent="-228600" eaLnBrk="0">
              <a:defRPr sz="3600">
                <a:solidFill>
                  <a:srgbClr val="000000"/>
                </a:solidFill>
                <a:latin typeface="Helvetica Light" charset="0"/>
                <a:ea typeface="Helvetica Light" charset="0"/>
                <a:cs typeface="Helvetica Light" charset="0"/>
                <a:sym typeface="Helvetica Light" charset="0"/>
              </a:defRPr>
            </a:lvl5pPr>
            <a:lvl6pPr marL="2514600" indent="-228600" algn="ctr" defTabSz="5826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26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26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26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r>
              <a:rPr lang="en-US" altLang="en-US" sz="1392" dirty="0">
                <a:latin typeface="Calibri"/>
              </a:rPr>
              <a:t>Bustamante C et al., 2011 </a:t>
            </a:r>
            <a:r>
              <a:rPr lang="en-US" altLang="en-US" sz="1392" i="1" dirty="0">
                <a:latin typeface="Calibri"/>
              </a:rPr>
              <a:t>Nature.</a:t>
            </a:r>
            <a:r>
              <a:rPr lang="en-US" altLang="en-US" sz="1392" dirty="0">
                <a:latin typeface="Calibri"/>
              </a:rPr>
              <a:t> </a:t>
            </a:r>
          </a:p>
        </p:txBody>
      </p:sp>
      <p:sp>
        <p:nvSpPr>
          <p:cNvPr id="4" name="Rectangle 3"/>
          <p:cNvSpPr>
            <a:spLocks noChangeArrowheads="1"/>
          </p:cNvSpPr>
          <p:nvPr/>
        </p:nvSpPr>
        <p:spPr bwMode="auto">
          <a:xfrm>
            <a:off x="-98208" y="-121435"/>
            <a:ext cx="9724430" cy="164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0395" tIns="50198" rIns="100395" bIns="50198" anchor="ctr"/>
          <a:lstStyle>
            <a:lvl1pPr defTabSz="1298575" eaLnBrk="0">
              <a:defRPr sz="3600">
                <a:solidFill>
                  <a:srgbClr val="000000"/>
                </a:solidFill>
                <a:latin typeface="Helvetica Light" charset="0"/>
                <a:ea typeface="Helvetica Light" charset="0"/>
                <a:cs typeface="Helvetica Light" charset="0"/>
                <a:sym typeface="Helvetica Light" charset="0"/>
              </a:defRPr>
            </a:lvl1pPr>
            <a:lvl2pPr marL="742950" indent="-285750" defTabSz="1298575" eaLnBrk="0">
              <a:defRPr sz="3600">
                <a:solidFill>
                  <a:srgbClr val="000000"/>
                </a:solidFill>
                <a:latin typeface="Helvetica Light" charset="0"/>
                <a:ea typeface="Helvetica Light" charset="0"/>
                <a:cs typeface="Helvetica Light" charset="0"/>
                <a:sym typeface="Helvetica Light" charset="0"/>
              </a:defRPr>
            </a:lvl2pPr>
            <a:lvl3pPr marL="1143000" indent="-228600" defTabSz="1298575" eaLnBrk="0">
              <a:defRPr sz="3600">
                <a:solidFill>
                  <a:srgbClr val="000000"/>
                </a:solidFill>
                <a:latin typeface="Helvetica Light" charset="0"/>
                <a:ea typeface="Helvetica Light" charset="0"/>
                <a:cs typeface="Helvetica Light" charset="0"/>
                <a:sym typeface="Helvetica Light" charset="0"/>
              </a:defRPr>
            </a:lvl3pPr>
            <a:lvl4pPr marL="1600200" indent="-228600" defTabSz="1298575" eaLnBrk="0">
              <a:defRPr sz="3600">
                <a:solidFill>
                  <a:srgbClr val="000000"/>
                </a:solidFill>
                <a:latin typeface="Helvetica Light" charset="0"/>
                <a:ea typeface="Helvetica Light" charset="0"/>
                <a:cs typeface="Helvetica Light" charset="0"/>
                <a:sym typeface="Helvetica Light" charset="0"/>
              </a:defRPr>
            </a:lvl4pPr>
            <a:lvl5pPr marL="2057400" indent="-228600" defTabSz="1298575" eaLnBrk="0">
              <a:defRPr sz="3600">
                <a:solidFill>
                  <a:srgbClr val="000000"/>
                </a:solidFill>
                <a:latin typeface="Helvetica Light" charset="0"/>
                <a:ea typeface="Helvetica Light" charset="0"/>
                <a:cs typeface="Helvetica Light" charset="0"/>
                <a:sym typeface="Helvetica Light" charset="0"/>
              </a:defRPr>
            </a:lvl5pPr>
            <a:lvl6pPr marL="2514600" indent="-228600" algn="ctr" defTabSz="1298575"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1298575"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1298575"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1298575"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hangingPunct="1">
              <a:lnSpc>
                <a:spcPct val="95000"/>
              </a:lnSpc>
            </a:pPr>
            <a:r>
              <a:rPr lang="fr-FR" altLang="en-US" sz="4640" b="1" dirty="0">
                <a:solidFill>
                  <a:schemeClr val="tx1"/>
                </a:solidFill>
                <a:latin typeface="Calibri" panose="020F0502020204030204" pitchFamily="34" charset="0"/>
              </a:rPr>
              <a:t>Genomics for the World?</a:t>
            </a:r>
          </a:p>
        </p:txBody>
      </p:sp>
      <p:sp>
        <p:nvSpPr>
          <p:cNvPr id="2" name="TextBox 1"/>
          <p:cNvSpPr txBox="1"/>
          <p:nvPr/>
        </p:nvSpPr>
        <p:spPr>
          <a:xfrm>
            <a:off x="196455" y="1312084"/>
            <a:ext cx="3889772" cy="3279882"/>
          </a:xfrm>
          <a:prstGeom prst="rect">
            <a:avLst/>
          </a:prstGeom>
          <a:noFill/>
        </p:spPr>
        <p:txBody>
          <a:bodyPr wrap="square" lIns="70630" tIns="35311" rIns="70630" bIns="35311" rtlCol="0">
            <a:spAutoFit/>
          </a:bodyPr>
          <a:lstStyle/>
          <a:p>
            <a:pPr marL="441427" indent="-441427">
              <a:spcBef>
                <a:spcPts val="464"/>
              </a:spcBef>
              <a:spcAft>
                <a:spcPts val="464"/>
              </a:spcAft>
              <a:buFont typeface="Arial" panose="020B0604020202020204" pitchFamily="34" charset="0"/>
              <a:buChar char="•"/>
            </a:pPr>
            <a:r>
              <a:rPr lang="en-US" sz="2398" b="1" dirty="0">
                <a:latin typeface="Calibri" panose="020F0502020204030204" pitchFamily="34" charset="0"/>
              </a:rPr>
              <a:t>Report considered GWAS as of 2009</a:t>
            </a:r>
          </a:p>
          <a:p>
            <a:pPr marL="441427" indent="-441427">
              <a:spcBef>
                <a:spcPts val="464"/>
              </a:spcBef>
              <a:spcAft>
                <a:spcPts val="464"/>
              </a:spcAft>
              <a:buFont typeface="Arial" panose="020B0604020202020204" pitchFamily="34" charset="0"/>
              <a:buChar char="•"/>
            </a:pPr>
            <a:r>
              <a:rPr lang="en-US" sz="2398" b="1" dirty="0">
                <a:latin typeface="Calibri" panose="020F0502020204030204" pitchFamily="34" charset="0"/>
              </a:rPr>
              <a:t>The Landscape is slowly changing with expansion to Asian and African- American Consortium</a:t>
            </a:r>
          </a:p>
          <a:p>
            <a:pPr marL="441427" indent="-441427">
              <a:spcBef>
                <a:spcPts val="464"/>
              </a:spcBef>
              <a:spcAft>
                <a:spcPts val="464"/>
              </a:spcAft>
              <a:buFont typeface="Arial" panose="020B0604020202020204" pitchFamily="34" charset="0"/>
              <a:buChar char="•"/>
            </a:pPr>
            <a:r>
              <a:rPr lang="en-US" sz="2398" b="1" dirty="0">
                <a:latin typeface="Calibri" panose="020F0502020204030204" pitchFamily="34" charset="0"/>
              </a:rPr>
              <a:t>New kid on the block, Hispanics</a:t>
            </a:r>
          </a:p>
        </p:txBody>
      </p:sp>
    </p:spTree>
    <p:extLst>
      <p:ext uri="{BB962C8B-B14F-4D97-AF65-F5344CB8AC3E}">
        <p14:creationId xmlns:p14="http://schemas.microsoft.com/office/powerpoint/2010/main" val="21104489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5693" y="687070"/>
            <a:ext cx="5563553" cy="63982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4"/>
          <a:stretch>
            <a:fillRect/>
          </a:stretch>
        </p:blipFill>
        <p:spPr>
          <a:xfrm>
            <a:off x="6591002" y="687070"/>
            <a:ext cx="2465321" cy="63982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p:cNvSpPr txBox="1"/>
          <p:nvPr/>
        </p:nvSpPr>
        <p:spPr>
          <a:xfrm>
            <a:off x="0" y="7372445"/>
            <a:ext cx="3818674" cy="306494"/>
          </a:xfrm>
          <a:prstGeom prst="rect">
            <a:avLst/>
          </a:prstGeom>
          <a:noFill/>
        </p:spPr>
        <p:txBody>
          <a:bodyPr wrap="none" rtlCol="0">
            <a:spAutoFit/>
          </a:bodyPr>
          <a:lstStyle/>
          <a:p>
            <a:pPr algn="l"/>
            <a:r>
              <a:rPr lang="en-US" sz="696" u="sng" dirty="0">
                <a:hlinkClick r:id="rId5"/>
              </a:rPr>
              <a:t>Genomics is failing on diversity.</a:t>
            </a:r>
            <a:r>
              <a:rPr lang="en-US" sz="696" dirty="0"/>
              <a:t> </a:t>
            </a:r>
            <a:r>
              <a:rPr lang="en-US" sz="696" b="1" dirty="0" err="1"/>
              <a:t>Popejoy</a:t>
            </a:r>
            <a:r>
              <a:rPr lang="en-US" sz="696" dirty="0"/>
              <a:t> AB, Fullerton SM. Nature. 2016 Oct 12;538(7624):161-164. </a:t>
            </a:r>
          </a:p>
          <a:p>
            <a:pPr algn="l"/>
            <a:r>
              <a:rPr lang="en-US" sz="696" dirty="0" err="1"/>
              <a:t>doi</a:t>
            </a:r>
            <a:r>
              <a:rPr lang="en-US" sz="696" dirty="0"/>
              <a:t>: 10.1038/538161a. No abstract available. PMID: 27734877</a:t>
            </a:r>
          </a:p>
        </p:txBody>
      </p:sp>
    </p:spTree>
    <p:extLst>
      <p:ext uri="{BB962C8B-B14F-4D97-AF65-F5344CB8AC3E}">
        <p14:creationId xmlns:p14="http://schemas.microsoft.com/office/powerpoint/2010/main" val="3289118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0" y="152400"/>
            <a:ext cx="10058400" cy="1107996"/>
          </a:xfrm>
          <a:prstGeom prst="rect">
            <a:avLst/>
          </a:prstGeom>
        </p:spPr>
        <p:txBody>
          <a:bodyPr vert="horz" wrap="square" lIns="0" tIns="0" rIns="0" bIns="0" rtlCol="0">
            <a:spAutoFit/>
          </a:bodyPr>
          <a:lstStyle/>
          <a:p>
            <a:pPr marL="12700" algn="ctr">
              <a:lnSpc>
                <a:spcPct val="100000"/>
              </a:lnSpc>
            </a:pPr>
            <a:r>
              <a:rPr sz="3600" b="1" dirty="0">
                <a:latin typeface="Gill Sans MT"/>
                <a:cs typeface="Gill Sans MT"/>
              </a:rPr>
              <a:t>Generalizability across </a:t>
            </a:r>
            <a:r>
              <a:rPr lang="en-US" sz="3600" b="1" dirty="0" smtClean="0">
                <a:latin typeface="Gill Sans MT"/>
                <a:cs typeface="Gill Sans MT"/>
              </a:rPr>
              <a:t>the lifecourse and </a:t>
            </a:r>
            <a:r>
              <a:rPr sz="3600" b="1" dirty="0" smtClean="0">
                <a:latin typeface="Gill Sans MT"/>
                <a:cs typeface="Gill Sans MT"/>
              </a:rPr>
              <a:t>ancestral</a:t>
            </a:r>
            <a:r>
              <a:rPr sz="3600" b="1" spc="-65" dirty="0" smtClean="0">
                <a:latin typeface="Gill Sans MT"/>
                <a:cs typeface="Gill Sans MT"/>
              </a:rPr>
              <a:t> </a:t>
            </a:r>
            <a:r>
              <a:rPr sz="3600" b="1" dirty="0" smtClean="0">
                <a:latin typeface="Gill Sans MT"/>
                <a:cs typeface="Gill Sans MT"/>
              </a:rPr>
              <a:t>groups</a:t>
            </a:r>
            <a:endParaRPr sz="3600" dirty="0">
              <a:latin typeface="Gill Sans MT"/>
              <a:cs typeface="Gill Sans MT"/>
            </a:endParaRPr>
          </a:p>
        </p:txBody>
      </p:sp>
      <p:sp>
        <p:nvSpPr>
          <p:cNvPr id="5" name="object 5"/>
          <p:cNvSpPr/>
          <p:nvPr/>
        </p:nvSpPr>
        <p:spPr>
          <a:xfrm>
            <a:off x="304800" y="6096000"/>
            <a:ext cx="5720836" cy="1296723"/>
          </a:xfrm>
          <a:prstGeom prst="rect">
            <a:avLst/>
          </a:prstGeom>
          <a:blipFill>
            <a:blip r:embed="rId2" cstate="print"/>
            <a:stretch>
              <a:fillRect/>
            </a:stretch>
          </a:blipFill>
        </p:spPr>
        <p:txBody>
          <a:bodyPr wrap="square" lIns="0" tIns="0" rIns="0" bIns="0" rtlCol="0"/>
          <a:lstStyle/>
          <a:p>
            <a:endParaRPr/>
          </a:p>
        </p:txBody>
      </p:sp>
      <p:sp>
        <p:nvSpPr>
          <p:cNvPr id="13" name="Rectangle 12"/>
          <p:cNvSpPr/>
          <p:nvPr/>
        </p:nvSpPr>
        <p:spPr>
          <a:xfrm>
            <a:off x="0" y="2108735"/>
            <a:ext cx="9753600" cy="1197315"/>
          </a:xfrm>
          <a:prstGeom prst="rect">
            <a:avLst/>
          </a:prstGeom>
        </p:spPr>
        <p:txBody>
          <a:bodyPr wrap="square">
            <a:spAutoFit/>
          </a:bodyPr>
          <a:lstStyle/>
          <a:p>
            <a:pPr marL="298450" marR="5080" indent="-285750">
              <a:lnSpc>
                <a:spcPct val="116199"/>
              </a:lnSpc>
              <a:spcBef>
                <a:spcPts val="1135"/>
              </a:spcBef>
              <a:buFont typeface="Arial" charset="0"/>
              <a:buChar char="•"/>
            </a:pPr>
            <a:r>
              <a:rPr lang="en-US" dirty="0">
                <a:cs typeface="Gill Sans MT"/>
              </a:rPr>
              <a:t>Results found for adults have been found to generalize to children in a Finnish population (</a:t>
            </a:r>
            <a:r>
              <a:rPr lang="en-US" dirty="0" err="1">
                <a:cs typeface="Gill Sans MT"/>
              </a:rPr>
              <a:t>Tikkanen</a:t>
            </a:r>
            <a:r>
              <a:rPr lang="en-US" dirty="0">
                <a:cs typeface="Gill Sans MT"/>
              </a:rPr>
              <a:t> et al.</a:t>
            </a:r>
            <a:r>
              <a:rPr lang="en-US" spc="-100" dirty="0">
                <a:cs typeface="Gill Sans MT"/>
              </a:rPr>
              <a:t> </a:t>
            </a:r>
            <a:r>
              <a:rPr lang="en-US" dirty="0">
                <a:cs typeface="Gill Sans MT"/>
              </a:rPr>
              <a:t>2011;  </a:t>
            </a:r>
            <a:r>
              <a:rPr lang="en-US" dirty="0" err="1">
                <a:cs typeface="Gill Sans MT"/>
              </a:rPr>
              <a:t>Buscot</a:t>
            </a:r>
            <a:r>
              <a:rPr lang="en-US" dirty="0">
                <a:cs typeface="Gill Sans MT"/>
              </a:rPr>
              <a:t> et al.</a:t>
            </a:r>
            <a:r>
              <a:rPr lang="en-US" spc="-75" dirty="0">
                <a:cs typeface="Gill Sans MT"/>
              </a:rPr>
              <a:t> </a:t>
            </a:r>
            <a:r>
              <a:rPr lang="en-US" spc="-5" dirty="0">
                <a:cs typeface="Gill Sans MT"/>
              </a:rPr>
              <a:t>2016</a:t>
            </a:r>
            <a:r>
              <a:rPr lang="en-US" spc="-5" dirty="0" smtClean="0">
                <a:cs typeface="Gill Sans MT"/>
              </a:rPr>
              <a:t>).</a:t>
            </a:r>
          </a:p>
          <a:p>
            <a:pPr marL="298450" marR="5080" indent="-285750">
              <a:lnSpc>
                <a:spcPct val="116199"/>
              </a:lnSpc>
              <a:spcBef>
                <a:spcPts val="1135"/>
              </a:spcBef>
              <a:buFont typeface="Arial" charset="0"/>
              <a:buChar char="•"/>
            </a:pPr>
            <a:r>
              <a:rPr lang="en-US" spc="-5" dirty="0" smtClean="0">
                <a:cs typeface="Gill Sans MT"/>
              </a:rPr>
              <a:t>No studies in ancestrally diverse children.</a:t>
            </a:r>
            <a:endParaRPr lang="en-US" dirty="0">
              <a:cs typeface="Gill Sans MT"/>
            </a:endParaRPr>
          </a:p>
        </p:txBody>
      </p:sp>
      <p:sp>
        <p:nvSpPr>
          <p:cNvPr id="15" name="Rectangle 14"/>
          <p:cNvSpPr/>
          <p:nvPr/>
        </p:nvSpPr>
        <p:spPr>
          <a:xfrm>
            <a:off x="2895600" y="3657600"/>
            <a:ext cx="4724400" cy="2123658"/>
          </a:xfrm>
          <a:prstGeom prst="rect">
            <a:avLst/>
          </a:prstGeom>
        </p:spPr>
        <p:txBody>
          <a:bodyPr wrap="square">
            <a:spAutoFit/>
          </a:bodyPr>
          <a:lstStyle/>
          <a:p>
            <a:r>
              <a:rPr lang="en-US" sz="2000" smtClean="0">
                <a:latin typeface="OpenSans" charset="0"/>
              </a:rPr>
              <a:t>The </a:t>
            </a:r>
            <a:r>
              <a:rPr lang="en-US" sz="2000" dirty="0">
                <a:latin typeface="OpenSans" charset="0"/>
              </a:rPr>
              <a:t>Combined Effect of Common Genetic Risk Variants on Circulating Lipoproteins Is Evident in Childhood: A Longitudinal Analysis of the Cardiovascular Risk in Young Finns Study </a:t>
            </a:r>
            <a:endParaRPr lang="en-US" sz="1050" dirty="0"/>
          </a:p>
          <a:p>
            <a:r>
              <a:rPr lang="en-US" sz="800" dirty="0">
                <a:latin typeface="ArialMT" charset="0"/>
              </a:rPr>
              <a:t>Marie-</a:t>
            </a:r>
            <a:r>
              <a:rPr lang="en-US" sz="800" dirty="0" err="1">
                <a:latin typeface="ArialMT" charset="0"/>
              </a:rPr>
              <a:t>jeanne</a:t>
            </a:r>
            <a:r>
              <a:rPr lang="en-US" sz="800" dirty="0">
                <a:latin typeface="ArialMT" charset="0"/>
              </a:rPr>
              <a:t> </a:t>
            </a:r>
            <a:r>
              <a:rPr lang="en-US" sz="800" dirty="0" err="1">
                <a:latin typeface="ArialMT" charset="0"/>
              </a:rPr>
              <a:t>Buscot</a:t>
            </a:r>
            <a:r>
              <a:rPr lang="en-US" sz="800" dirty="0">
                <a:latin typeface="ArialMT" charset="0"/>
              </a:rPr>
              <a:t> , </a:t>
            </a:r>
            <a:r>
              <a:rPr lang="en-US" sz="800" dirty="0" err="1">
                <a:latin typeface="ArialMT" charset="0"/>
              </a:rPr>
              <a:t>Costan</a:t>
            </a:r>
            <a:r>
              <a:rPr lang="en-US" sz="800" dirty="0">
                <a:latin typeface="ArialMT" charset="0"/>
              </a:rPr>
              <a:t> G. Magnussen, Markus </a:t>
            </a:r>
            <a:r>
              <a:rPr lang="en-US" sz="800" dirty="0" err="1">
                <a:latin typeface="ArialMT" charset="0"/>
              </a:rPr>
              <a:t>Juonala</a:t>
            </a:r>
            <a:r>
              <a:rPr lang="en-US" sz="800" dirty="0">
                <a:latin typeface="ArialMT" charset="0"/>
              </a:rPr>
              <a:t>, </a:t>
            </a:r>
            <a:r>
              <a:rPr lang="en-US" sz="800" dirty="0" err="1">
                <a:latin typeface="ArialMT" charset="0"/>
              </a:rPr>
              <a:t>Niina</a:t>
            </a:r>
            <a:r>
              <a:rPr lang="en-US" sz="800" dirty="0">
                <a:latin typeface="ArialMT" charset="0"/>
              </a:rPr>
              <a:t> </a:t>
            </a:r>
            <a:r>
              <a:rPr lang="en-US" sz="800" dirty="0" err="1">
                <a:latin typeface="ArialMT" charset="0"/>
              </a:rPr>
              <a:t>Pitkänen</a:t>
            </a:r>
            <a:r>
              <a:rPr lang="en-US" sz="800" dirty="0">
                <a:latin typeface="ArialMT" charset="0"/>
              </a:rPr>
              <a:t>, </a:t>
            </a:r>
            <a:r>
              <a:rPr lang="en-US" sz="800" dirty="0" err="1">
                <a:latin typeface="ArialMT" charset="0"/>
              </a:rPr>
              <a:t>Terho</a:t>
            </a:r>
            <a:r>
              <a:rPr lang="en-US" sz="800" dirty="0">
                <a:latin typeface="ArialMT" charset="0"/>
              </a:rPr>
              <a:t> </a:t>
            </a:r>
            <a:r>
              <a:rPr lang="en-US" sz="800" dirty="0" err="1">
                <a:latin typeface="ArialMT" charset="0"/>
              </a:rPr>
              <a:t>Lehtimäki</a:t>
            </a:r>
            <a:r>
              <a:rPr lang="en-US" sz="800" dirty="0">
                <a:latin typeface="ArialMT" charset="0"/>
              </a:rPr>
              <a:t>, </a:t>
            </a:r>
            <a:r>
              <a:rPr lang="en-US" sz="800" dirty="0" err="1">
                <a:latin typeface="ArialMT" charset="0"/>
              </a:rPr>
              <a:t>Jorma</a:t>
            </a:r>
            <a:r>
              <a:rPr lang="en-US" sz="800" dirty="0">
                <a:latin typeface="ArialMT" charset="0"/>
              </a:rPr>
              <a:t> S. A. </a:t>
            </a:r>
            <a:r>
              <a:rPr lang="en-US" sz="800" dirty="0" err="1">
                <a:latin typeface="ArialMT" charset="0"/>
              </a:rPr>
              <a:t>Viikari</a:t>
            </a:r>
            <a:r>
              <a:rPr lang="en-US" sz="800" dirty="0">
                <a:latin typeface="ArialMT" charset="0"/>
              </a:rPr>
              <a:t>, Mika </a:t>
            </a:r>
            <a:r>
              <a:rPr lang="en-US" sz="800" dirty="0" err="1">
                <a:latin typeface="ArialMT" charset="0"/>
              </a:rPr>
              <a:t>Kähönen</a:t>
            </a:r>
            <a:r>
              <a:rPr lang="en-US" sz="800" dirty="0">
                <a:latin typeface="ArialMT" charset="0"/>
              </a:rPr>
              <a:t>, Nina </a:t>
            </a:r>
            <a:r>
              <a:rPr lang="en-US" sz="800" dirty="0" err="1">
                <a:latin typeface="ArialMT" charset="0"/>
              </a:rPr>
              <a:t>Hutri-Kähönen</a:t>
            </a:r>
            <a:r>
              <a:rPr lang="en-US" sz="800" dirty="0">
                <a:latin typeface="ArialMT" charset="0"/>
              </a:rPr>
              <a:t>, Nicholas J. </a:t>
            </a:r>
            <a:r>
              <a:rPr lang="en-US" sz="800" dirty="0" err="1">
                <a:latin typeface="ArialMT" charset="0"/>
              </a:rPr>
              <a:t>Schork</a:t>
            </a:r>
            <a:r>
              <a:rPr lang="en-US" sz="800" dirty="0">
                <a:latin typeface="ArialMT" charset="0"/>
              </a:rPr>
              <a:t>, Olli T. </a:t>
            </a:r>
            <a:r>
              <a:rPr lang="en-US" sz="800" dirty="0" err="1">
                <a:latin typeface="ArialMT" charset="0"/>
              </a:rPr>
              <a:t>Raitakari</a:t>
            </a:r>
            <a:r>
              <a:rPr lang="en-US" sz="800" dirty="0">
                <a:latin typeface="ArialMT" charset="0"/>
              </a:rPr>
              <a:t> , Russell J. Thomson </a:t>
            </a:r>
            <a:endParaRPr lang="en-US" dirty="0"/>
          </a:p>
          <a:p>
            <a:r>
              <a:rPr lang="en-US" sz="800" dirty="0">
                <a:latin typeface="ArialMT" charset="0"/>
              </a:rPr>
              <a:t>Published: January 5, 2016 http://</a:t>
            </a:r>
            <a:r>
              <a:rPr lang="en-US" sz="800" dirty="0" err="1">
                <a:latin typeface="ArialMT" charset="0"/>
              </a:rPr>
              <a:t>dx.doi.org</a:t>
            </a:r>
            <a:r>
              <a:rPr lang="en-US" sz="800" dirty="0">
                <a:latin typeface="ArialMT" charset="0"/>
              </a:rPr>
              <a:t>/10.1371/journal.pone.0146081 </a:t>
            </a:r>
            <a:endParaRPr lang="en-US" dirty="0"/>
          </a:p>
        </p:txBody>
      </p:sp>
    </p:spTree>
    <p:extLst>
      <p:ext uri="{BB962C8B-B14F-4D97-AF65-F5344CB8AC3E}">
        <p14:creationId xmlns:p14="http://schemas.microsoft.com/office/powerpoint/2010/main" val="17843154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p:nvPr/>
        </p:nvSpPr>
        <p:spPr>
          <a:xfrm>
            <a:off x="152400" y="1600200"/>
            <a:ext cx="9296400" cy="3188758"/>
          </a:xfrm>
          <a:prstGeom prst="rect">
            <a:avLst/>
          </a:prstGeom>
        </p:spPr>
        <p:txBody>
          <a:bodyPr vert="horz" wrap="square" lIns="0" tIns="0" rIns="0" bIns="0" rtlCol="0">
            <a:spAutoFit/>
          </a:bodyPr>
          <a:lstStyle/>
          <a:p>
            <a:pPr marL="12700" marR="5080">
              <a:lnSpc>
                <a:spcPct val="116199"/>
              </a:lnSpc>
            </a:pPr>
            <a:r>
              <a:rPr sz="3200" b="1" dirty="0">
                <a:cs typeface="Gill Sans MT"/>
              </a:rPr>
              <a:t>Certain variants that associate with a trait such as dyslipdemia in one ancestral group may not associate in</a:t>
            </a:r>
            <a:r>
              <a:rPr sz="3200" b="1" spc="-100" dirty="0">
                <a:cs typeface="Gill Sans MT"/>
              </a:rPr>
              <a:t> </a:t>
            </a:r>
            <a:r>
              <a:rPr sz="3200" b="1" dirty="0">
                <a:cs typeface="Gill Sans MT"/>
              </a:rPr>
              <a:t>other  groups (Carlson et al.</a:t>
            </a:r>
            <a:r>
              <a:rPr sz="3200" b="1" spc="-75" dirty="0">
                <a:cs typeface="Gill Sans MT"/>
              </a:rPr>
              <a:t> </a:t>
            </a:r>
            <a:r>
              <a:rPr sz="3200" b="1" spc="-5" dirty="0">
                <a:cs typeface="Gill Sans MT"/>
              </a:rPr>
              <a:t>2013).</a:t>
            </a:r>
            <a:endParaRPr sz="3200" b="1" dirty="0">
              <a:cs typeface="Gill Sans MT"/>
            </a:endParaRPr>
          </a:p>
          <a:p>
            <a:pPr marL="279400">
              <a:lnSpc>
                <a:spcPct val="100000"/>
              </a:lnSpc>
              <a:spcBef>
                <a:spcPts val="919"/>
              </a:spcBef>
            </a:pPr>
            <a:r>
              <a:rPr sz="2800" b="1" spc="-5" dirty="0">
                <a:cs typeface="Gill Sans MT"/>
              </a:rPr>
              <a:t>Why? Differences across ancestral groups</a:t>
            </a:r>
            <a:r>
              <a:rPr sz="2800" b="1" spc="-50" dirty="0">
                <a:cs typeface="Gill Sans MT"/>
              </a:rPr>
              <a:t> </a:t>
            </a:r>
            <a:r>
              <a:rPr sz="2800" b="1" spc="-5" dirty="0">
                <a:cs typeface="Gill Sans MT"/>
              </a:rPr>
              <a:t>include:</a:t>
            </a:r>
            <a:endParaRPr sz="2800" b="1" dirty="0">
              <a:cs typeface="Gill Sans MT"/>
            </a:endParaRPr>
          </a:p>
          <a:p>
            <a:pPr marL="506095" marR="6459855">
              <a:lnSpc>
                <a:spcPct val="162700"/>
              </a:lnSpc>
              <a:spcBef>
                <a:spcPts val="110"/>
              </a:spcBef>
            </a:pPr>
            <a:r>
              <a:rPr b="1" spc="5" dirty="0">
                <a:cs typeface="Gill Sans MT"/>
              </a:rPr>
              <a:t>Variant frequencies  </a:t>
            </a:r>
            <a:endParaRPr lang="en-US" b="1" spc="5" dirty="0" smtClean="0">
              <a:cs typeface="Gill Sans MT"/>
            </a:endParaRPr>
          </a:p>
          <a:p>
            <a:pPr marL="506095" marR="6459855">
              <a:lnSpc>
                <a:spcPct val="162700"/>
              </a:lnSpc>
              <a:spcBef>
                <a:spcPts val="110"/>
              </a:spcBef>
            </a:pPr>
            <a:r>
              <a:rPr b="1" spc="5" dirty="0" smtClean="0">
                <a:cs typeface="Gill Sans MT"/>
              </a:rPr>
              <a:t>Linkage</a:t>
            </a:r>
            <a:r>
              <a:rPr b="1" spc="-35" dirty="0" smtClean="0">
                <a:cs typeface="Gill Sans MT"/>
              </a:rPr>
              <a:t> </a:t>
            </a:r>
            <a:r>
              <a:rPr b="1" dirty="0" smtClean="0">
                <a:cs typeface="Gill Sans MT"/>
              </a:rPr>
              <a:t>disequilibrium</a:t>
            </a:r>
            <a:endParaRPr b="1" dirty="0">
              <a:cs typeface="Gill Sans MT"/>
            </a:endParaRPr>
          </a:p>
        </p:txBody>
      </p:sp>
      <p:sp>
        <p:nvSpPr>
          <p:cNvPr id="12" name="object 4"/>
          <p:cNvSpPr txBox="1"/>
          <p:nvPr/>
        </p:nvSpPr>
        <p:spPr>
          <a:xfrm>
            <a:off x="0" y="152400"/>
            <a:ext cx="10058400" cy="1107996"/>
          </a:xfrm>
          <a:prstGeom prst="rect">
            <a:avLst/>
          </a:prstGeom>
        </p:spPr>
        <p:txBody>
          <a:bodyPr vert="horz" wrap="square" lIns="0" tIns="0" rIns="0" bIns="0" rtlCol="0">
            <a:spAutoFit/>
          </a:bodyPr>
          <a:lstStyle/>
          <a:p>
            <a:pPr marL="12700" algn="ctr">
              <a:lnSpc>
                <a:spcPct val="100000"/>
              </a:lnSpc>
            </a:pPr>
            <a:r>
              <a:rPr sz="3600" b="1" dirty="0">
                <a:latin typeface="Gill Sans MT"/>
                <a:cs typeface="Gill Sans MT"/>
              </a:rPr>
              <a:t>Generalizability across </a:t>
            </a:r>
            <a:r>
              <a:rPr lang="en-US" sz="3600" b="1" dirty="0" smtClean="0">
                <a:latin typeface="Gill Sans MT"/>
                <a:cs typeface="Gill Sans MT"/>
              </a:rPr>
              <a:t>the lifecourse and </a:t>
            </a:r>
            <a:r>
              <a:rPr sz="3600" b="1" dirty="0" smtClean="0">
                <a:latin typeface="Gill Sans MT"/>
                <a:cs typeface="Gill Sans MT"/>
              </a:rPr>
              <a:t>ancestral</a:t>
            </a:r>
            <a:r>
              <a:rPr sz="3600" b="1" spc="-65" dirty="0" smtClean="0">
                <a:latin typeface="Gill Sans MT"/>
                <a:cs typeface="Gill Sans MT"/>
              </a:rPr>
              <a:t> </a:t>
            </a:r>
            <a:r>
              <a:rPr sz="3600" b="1" dirty="0" smtClean="0">
                <a:latin typeface="Gill Sans MT"/>
                <a:cs typeface="Gill Sans MT"/>
              </a:rPr>
              <a:t>groups</a:t>
            </a:r>
            <a:endParaRPr sz="3600" dirty="0">
              <a:latin typeface="Gill Sans MT"/>
              <a:cs typeface="Gill Sans MT"/>
            </a:endParaRPr>
          </a:p>
        </p:txBody>
      </p:sp>
    </p:spTree>
    <p:extLst>
      <p:ext uri="{BB962C8B-B14F-4D97-AF65-F5344CB8AC3E}">
        <p14:creationId xmlns:p14="http://schemas.microsoft.com/office/powerpoint/2010/main" val="19976547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59" name="Rectangle 74"/>
          <p:cNvSpPr>
            <a:spLocks noGrp="1" noRot="1" noChangeArrowheads="1"/>
          </p:cNvSpPr>
          <p:nvPr>
            <p:ph type="title"/>
          </p:nvPr>
        </p:nvSpPr>
        <p:spPr>
          <a:xfrm>
            <a:off x="502920" y="173236"/>
            <a:ext cx="9052560" cy="911543"/>
          </a:xfrm>
        </p:spPr>
        <p:txBody>
          <a:bodyPr>
            <a:noAutofit/>
          </a:bodyPr>
          <a:lstStyle/>
          <a:p>
            <a:pPr algn="ctr"/>
            <a:r>
              <a:rPr lang="en-US" sz="3712" dirty="0" smtClean="0">
                <a:latin typeface="+mn-lt"/>
              </a:rPr>
              <a:t>What is Linkage Disequilibrium?</a:t>
            </a:r>
            <a:endParaRPr lang="en-US" sz="3712" dirty="0">
              <a:latin typeface="+mn-lt"/>
            </a:endParaRPr>
          </a:p>
        </p:txBody>
      </p:sp>
      <p:sp>
        <p:nvSpPr>
          <p:cNvPr id="16391" name="Text Box 6"/>
          <p:cNvSpPr txBox="1">
            <a:spLocks noChangeArrowheads="1"/>
          </p:cNvSpPr>
          <p:nvPr/>
        </p:nvSpPr>
        <p:spPr bwMode="auto">
          <a:xfrm>
            <a:off x="3101340" y="2689756"/>
            <a:ext cx="419100" cy="387151"/>
          </a:xfrm>
          <a:prstGeom prst="rect">
            <a:avLst/>
          </a:prstGeom>
          <a:noFill/>
          <a:ln w="9525">
            <a:noFill/>
            <a:miter lim="800000"/>
            <a:headEnd/>
            <a:tailEnd/>
          </a:ln>
        </p:spPr>
        <p:txBody>
          <a:bodyPr lIns="100577" tIns="50289" rIns="100577" bIns="50289">
            <a:spAutoFit/>
          </a:bodyPr>
          <a:lstStyle/>
          <a:p>
            <a:pPr eaLnBrk="0" hangingPunct="0">
              <a:spcBef>
                <a:spcPct val="50000"/>
              </a:spcBef>
            </a:pPr>
            <a:r>
              <a:rPr lang="en-US" sz="1856" b="1" dirty="0"/>
              <a:t>T</a:t>
            </a:r>
          </a:p>
        </p:txBody>
      </p:sp>
      <p:sp>
        <p:nvSpPr>
          <p:cNvPr id="16398" name="Text Box 13"/>
          <p:cNvSpPr txBox="1">
            <a:spLocks noChangeArrowheads="1"/>
          </p:cNvSpPr>
          <p:nvPr/>
        </p:nvSpPr>
        <p:spPr bwMode="auto">
          <a:xfrm>
            <a:off x="838200" y="1952838"/>
            <a:ext cx="1995963" cy="672742"/>
          </a:xfrm>
          <a:prstGeom prst="rect">
            <a:avLst/>
          </a:prstGeom>
          <a:noFill/>
          <a:ln w="9525">
            <a:noFill/>
            <a:miter lim="800000"/>
            <a:headEnd/>
            <a:tailEnd/>
          </a:ln>
        </p:spPr>
        <p:txBody>
          <a:bodyPr wrap="square" lIns="100577" tIns="50289" rIns="100577" bIns="50289">
            <a:spAutoFit/>
          </a:bodyPr>
          <a:lstStyle/>
          <a:p>
            <a:pPr algn="ctr" eaLnBrk="0" hangingPunct="0">
              <a:spcBef>
                <a:spcPct val="50000"/>
              </a:spcBef>
            </a:pPr>
            <a:r>
              <a:rPr lang="en-US" sz="1856" b="1" dirty="0"/>
              <a:t>Maternal Chromosome</a:t>
            </a:r>
          </a:p>
        </p:txBody>
      </p:sp>
      <p:grpSp>
        <p:nvGrpSpPr>
          <p:cNvPr id="2" name="Group 80"/>
          <p:cNvGrpSpPr/>
          <p:nvPr/>
        </p:nvGrpSpPr>
        <p:grpSpPr>
          <a:xfrm>
            <a:off x="670561" y="2791038"/>
            <a:ext cx="1341120" cy="2237681"/>
            <a:chOff x="0" y="1584325"/>
            <a:chExt cx="1219200" cy="2034255"/>
          </a:xfrm>
        </p:grpSpPr>
        <p:sp>
          <p:nvSpPr>
            <p:cNvPr id="16395" name="Text Box 10"/>
            <p:cNvSpPr txBox="1">
              <a:spLocks noChangeArrowheads="1"/>
            </p:cNvSpPr>
            <p:nvPr/>
          </p:nvSpPr>
          <p:spPr bwMode="auto">
            <a:xfrm>
              <a:off x="0" y="1584325"/>
              <a:ext cx="1219200" cy="343567"/>
            </a:xfrm>
            <a:prstGeom prst="rect">
              <a:avLst/>
            </a:prstGeom>
            <a:noFill/>
            <a:ln w="9525">
              <a:noFill/>
              <a:miter lim="800000"/>
              <a:headEnd/>
              <a:tailEnd/>
            </a:ln>
          </p:spPr>
          <p:txBody>
            <a:bodyPr>
              <a:spAutoFit/>
            </a:bodyPr>
            <a:lstStyle/>
            <a:p>
              <a:pPr eaLnBrk="0" hangingPunct="0">
                <a:spcBef>
                  <a:spcPct val="50000"/>
                </a:spcBef>
              </a:pPr>
              <a:r>
                <a:rPr lang="en-US" sz="1856" b="1" dirty="0"/>
                <a:t>SNP 1:</a:t>
              </a:r>
            </a:p>
          </p:txBody>
        </p:sp>
        <p:sp>
          <p:nvSpPr>
            <p:cNvPr id="16396" name="Text Box 11"/>
            <p:cNvSpPr txBox="1">
              <a:spLocks noChangeArrowheads="1"/>
            </p:cNvSpPr>
            <p:nvPr/>
          </p:nvSpPr>
          <p:spPr bwMode="auto">
            <a:xfrm>
              <a:off x="0" y="2041525"/>
              <a:ext cx="1219200" cy="343567"/>
            </a:xfrm>
            <a:prstGeom prst="rect">
              <a:avLst/>
            </a:prstGeom>
            <a:noFill/>
            <a:ln w="9525">
              <a:noFill/>
              <a:miter lim="800000"/>
              <a:headEnd/>
              <a:tailEnd/>
            </a:ln>
          </p:spPr>
          <p:txBody>
            <a:bodyPr>
              <a:spAutoFit/>
            </a:bodyPr>
            <a:lstStyle/>
            <a:p>
              <a:pPr eaLnBrk="0" hangingPunct="0">
                <a:spcBef>
                  <a:spcPct val="50000"/>
                </a:spcBef>
              </a:pPr>
              <a:r>
                <a:rPr lang="en-US" sz="1856" b="1" dirty="0"/>
                <a:t>SNP 2:</a:t>
              </a:r>
            </a:p>
          </p:txBody>
        </p:sp>
        <p:sp>
          <p:nvSpPr>
            <p:cNvPr id="16397" name="Text Box 12"/>
            <p:cNvSpPr txBox="1">
              <a:spLocks noChangeArrowheads="1"/>
            </p:cNvSpPr>
            <p:nvPr/>
          </p:nvSpPr>
          <p:spPr bwMode="auto">
            <a:xfrm>
              <a:off x="0" y="2817813"/>
              <a:ext cx="1219200" cy="343567"/>
            </a:xfrm>
            <a:prstGeom prst="rect">
              <a:avLst/>
            </a:prstGeom>
            <a:noFill/>
            <a:ln w="9525">
              <a:noFill/>
              <a:miter lim="800000"/>
              <a:headEnd/>
              <a:tailEnd/>
            </a:ln>
          </p:spPr>
          <p:txBody>
            <a:bodyPr>
              <a:spAutoFit/>
            </a:bodyPr>
            <a:lstStyle/>
            <a:p>
              <a:pPr eaLnBrk="0" hangingPunct="0">
                <a:spcBef>
                  <a:spcPct val="50000"/>
                </a:spcBef>
              </a:pPr>
              <a:r>
                <a:rPr lang="en-US" sz="1856" b="1"/>
                <a:t>SNP 3:</a:t>
              </a:r>
            </a:p>
          </p:txBody>
        </p:sp>
        <p:sp>
          <p:nvSpPr>
            <p:cNvPr id="16401" name="Text Box 16"/>
            <p:cNvSpPr txBox="1">
              <a:spLocks noChangeArrowheads="1"/>
            </p:cNvSpPr>
            <p:nvPr/>
          </p:nvSpPr>
          <p:spPr bwMode="auto">
            <a:xfrm>
              <a:off x="0" y="3275013"/>
              <a:ext cx="1219200" cy="343567"/>
            </a:xfrm>
            <a:prstGeom prst="rect">
              <a:avLst/>
            </a:prstGeom>
            <a:noFill/>
            <a:ln w="9525">
              <a:noFill/>
              <a:miter lim="800000"/>
              <a:headEnd/>
              <a:tailEnd/>
            </a:ln>
          </p:spPr>
          <p:txBody>
            <a:bodyPr>
              <a:spAutoFit/>
            </a:bodyPr>
            <a:lstStyle/>
            <a:p>
              <a:pPr eaLnBrk="0" hangingPunct="0">
                <a:spcBef>
                  <a:spcPct val="50000"/>
                </a:spcBef>
              </a:pPr>
              <a:r>
                <a:rPr lang="en-US" sz="1856" b="1"/>
                <a:t>SNP 4:</a:t>
              </a:r>
            </a:p>
          </p:txBody>
        </p:sp>
      </p:grpSp>
      <p:grpSp>
        <p:nvGrpSpPr>
          <p:cNvPr id="3" name="Group 79"/>
          <p:cNvGrpSpPr/>
          <p:nvPr/>
        </p:nvGrpSpPr>
        <p:grpSpPr>
          <a:xfrm>
            <a:off x="1760220" y="2623394"/>
            <a:ext cx="502922" cy="2688791"/>
            <a:chOff x="1523999" y="1371598"/>
            <a:chExt cx="457201" cy="2444356"/>
          </a:xfrm>
        </p:grpSpPr>
        <p:sp>
          <p:nvSpPr>
            <p:cNvPr id="16387" name="Line 2"/>
            <p:cNvSpPr>
              <a:spLocks noChangeShapeType="1"/>
            </p:cNvSpPr>
            <p:nvPr/>
          </p:nvSpPr>
          <p:spPr bwMode="auto">
            <a:xfrm flipV="1">
              <a:off x="1904999" y="1371598"/>
              <a:ext cx="1" cy="2444356"/>
            </a:xfrm>
            <a:prstGeom prst="line">
              <a:avLst/>
            </a:prstGeom>
            <a:noFill/>
            <a:ln w="28575">
              <a:solidFill>
                <a:srgbClr val="00FF00"/>
              </a:solidFill>
              <a:round/>
              <a:headEnd/>
              <a:tailEnd/>
            </a:ln>
          </p:spPr>
          <p:txBody>
            <a:bodyPr/>
            <a:lstStyle/>
            <a:p>
              <a:endParaRPr lang="en-US" sz="1856" b="1"/>
            </a:p>
          </p:txBody>
        </p:sp>
        <p:grpSp>
          <p:nvGrpSpPr>
            <p:cNvPr id="4" name="Group 77"/>
            <p:cNvGrpSpPr/>
            <p:nvPr/>
          </p:nvGrpSpPr>
          <p:grpSpPr>
            <a:xfrm>
              <a:off x="1523999" y="1600200"/>
              <a:ext cx="457201" cy="2034255"/>
              <a:chOff x="1295399" y="1584325"/>
              <a:chExt cx="457201" cy="2034255"/>
            </a:xfrm>
          </p:grpSpPr>
          <p:sp>
            <p:nvSpPr>
              <p:cNvPr id="16389" name="Text Box 4"/>
              <p:cNvSpPr txBox="1">
                <a:spLocks noChangeArrowheads="1"/>
              </p:cNvSpPr>
              <p:nvPr/>
            </p:nvSpPr>
            <p:spPr bwMode="auto">
              <a:xfrm>
                <a:off x="1295400" y="1584325"/>
                <a:ext cx="381000" cy="343567"/>
              </a:xfrm>
              <a:prstGeom prst="rect">
                <a:avLst/>
              </a:prstGeom>
              <a:noFill/>
              <a:ln w="9525">
                <a:noFill/>
                <a:miter lim="800000"/>
                <a:headEnd/>
                <a:tailEnd/>
              </a:ln>
            </p:spPr>
            <p:txBody>
              <a:bodyPr>
                <a:spAutoFit/>
              </a:bodyPr>
              <a:lstStyle/>
              <a:p>
                <a:pPr eaLnBrk="0" hangingPunct="0">
                  <a:spcBef>
                    <a:spcPct val="50000"/>
                  </a:spcBef>
                </a:pPr>
                <a:r>
                  <a:rPr lang="en-US" sz="1856" b="1" dirty="0"/>
                  <a:t>A</a:t>
                </a:r>
              </a:p>
            </p:txBody>
          </p:sp>
          <p:sp>
            <p:nvSpPr>
              <p:cNvPr id="16390" name="Text Box 5"/>
              <p:cNvSpPr txBox="1">
                <a:spLocks noChangeArrowheads="1"/>
              </p:cNvSpPr>
              <p:nvPr/>
            </p:nvSpPr>
            <p:spPr bwMode="auto">
              <a:xfrm>
                <a:off x="1295399" y="2055813"/>
                <a:ext cx="381000" cy="343567"/>
              </a:xfrm>
              <a:prstGeom prst="rect">
                <a:avLst/>
              </a:prstGeom>
              <a:noFill/>
              <a:ln w="9525">
                <a:noFill/>
                <a:miter lim="800000"/>
                <a:headEnd/>
                <a:tailEnd/>
              </a:ln>
            </p:spPr>
            <p:txBody>
              <a:bodyPr>
                <a:spAutoFit/>
              </a:bodyPr>
              <a:lstStyle/>
              <a:p>
                <a:pPr eaLnBrk="0" hangingPunct="0">
                  <a:spcBef>
                    <a:spcPct val="50000"/>
                  </a:spcBef>
                </a:pPr>
                <a:r>
                  <a:rPr lang="en-US" sz="1856" b="1" dirty="0"/>
                  <a:t>G</a:t>
                </a:r>
              </a:p>
            </p:txBody>
          </p:sp>
          <p:sp>
            <p:nvSpPr>
              <p:cNvPr id="16393" name="Text Box 8"/>
              <p:cNvSpPr txBox="1">
                <a:spLocks noChangeArrowheads="1"/>
              </p:cNvSpPr>
              <p:nvPr/>
            </p:nvSpPr>
            <p:spPr bwMode="auto">
              <a:xfrm>
                <a:off x="1295400" y="2817813"/>
                <a:ext cx="381000" cy="343567"/>
              </a:xfrm>
              <a:prstGeom prst="rect">
                <a:avLst/>
              </a:prstGeom>
              <a:noFill/>
              <a:ln w="9525">
                <a:noFill/>
                <a:miter lim="800000"/>
                <a:headEnd/>
                <a:tailEnd/>
              </a:ln>
            </p:spPr>
            <p:txBody>
              <a:bodyPr>
                <a:spAutoFit/>
              </a:bodyPr>
              <a:lstStyle/>
              <a:p>
                <a:pPr eaLnBrk="0" hangingPunct="0">
                  <a:spcBef>
                    <a:spcPct val="50000"/>
                  </a:spcBef>
                </a:pPr>
                <a:r>
                  <a:rPr lang="en-US" sz="1856" b="1" dirty="0"/>
                  <a:t>A</a:t>
                </a:r>
              </a:p>
            </p:txBody>
          </p:sp>
          <p:sp>
            <p:nvSpPr>
              <p:cNvPr id="16399" name="Text Box 14"/>
              <p:cNvSpPr txBox="1">
                <a:spLocks noChangeArrowheads="1"/>
              </p:cNvSpPr>
              <p:nvPr/>
            </p:nvSpPr>
            <p:spPr bwMode="auto">
              <a:xfrm>
                <a:off x="1295400" y="3275013"/>
                <a:ext cx="381000" cy="343567"/>
              </a:xfrm>
              <a:prstGeom prst="rect">
                <a:avLst/>
              </a:prstGeom>
              <a:noFill/>
              <a:ln w="9525">
                <a:noFill/>
                <a:miter lim="800000"/>
                <a:headEnd/>
                <a:tailEnd/>
              </a:ln>
            </p:spPr>
            <p:txBody>
              <a:bodyPr>
                <a:spAutoFit/>
              </a:bodyPr>
              <a:lstStyle/>
              <a:p>
                <a:pPr eaLnBrk="0" hangingPunct="0">
                  <a:spcBef>
                    <a:spcPct val="50000"/>
                  </a:spcBef>
                </a:pPr>
                <a:r>
                  <a:rPr lang="en-US" sz="1856" b="1" dirty="0"/>
                  <a:t>T</a:t>
                </a:r>
              </a:p>
            </p:txBody>
          </p:sp>
          <p:sp>
            <p:nvSpPr>
              <p:cNvPr id="16406" name="Line 21"/>
              <p:cNvSpPr>
                <a:spLocks noChangeShapeType="1"/>
              </p:cNvSpPr>
              <p:nvPr/>
            </p:nvSpPr>
            <p:spPr bwMode="auto">
              <a:xfrm>
                <a:off x="1600200" y="2270125"/>
                <a:ext cx="152400" cy="0"/>
              </a:xfrm>
              <a:prstGeom prst="line">
                <a:avLst/>
              </a:prstGeom>
              <a:noFill/>
              <a:ln w="9525">
                <a:solidFill>
                  <a:srgbClr val="000000"/>
                </a:solidFill>
                <a:round/>
                <a:headEnd/>
                <a:tailEnd/>
              </a:ln>
            </p:spPr>
            <p:txBody>
              <a:bodyPr/>
              <a:lstStyle/>
              <a:p>
                <a:endParaRPr lang="en-US" sz="1856" b="1"/>
              </a:p>
            </p:txBody>
          </p:sp>
          <p:sp>
            <p:nvSpPr>
              <p:cNvPr id="16407" name="Line 22"/>
              <p:cNvSpPr>
                <a:spLocks noChangeShapeType="1"/>
              </p:cNvSpPr>
              <p:nvPr/>
            </p:nvSpPr>
            <p:spPr bwMode="auto">
              <a:xfrm>
                <a:off x="1600200" y="1812925"/>
                <a:ext cx="152400" cy="0"/>
              </a:xfrm>
              <a:prstGeom prst="line">
                <a:avLst/>
              </a:prstGeom>
              <a:noFill/>
              <a:ln w="9525">
                <a:solidFill>
                  <a:srgbClr val="000000"/>
                </a:solidFill>
                <a:round/>
                <a:headEnd/>
                <a:tailEnd/>
              </a:ln>
            </p:spPr>
            <p:txBody>
              <a:bodyPr/>
              <a:lstStyle/>
              <a:p>
                <a:endParaRPr lang="en-US" sz="1856" b="1"/>
              </a:p>
            </p:txBody>
          </p:sp>
          <p:sp>
            <p:nvSpPr>
              <p:cNvPr id="16408" name="Line 23"/>
              <p:cNvSpPr>
                <a:spLocks noChangeShapeType="1"/>
              </p:cNvSpPr>
              <p:nvPr/>
            </p:nvSpPr>
            <p:spPr bwMode="auto">
              <a:xfrm>
                <a:off x="1600200" y="3032125"/>
                <a:ext cx="152400" cy="0"/>
              </a:xfrm>
              <a:prstGeom prst="line">
                <a:avLst/>
              </a:prstGeom>
              <a:noFill/>
              <a:ln w="9525">
                <a:solidFill>
                  <a:srgbClr val="000000"/>
                </a:solidFill>
                <a:round/>
                <a:headEnd/>
                <a:tailEnd/>
              </a:ln>
            </p:spPr>
            <p:txBody>
              <a:bodyPr/>
              <a:lstStyle/>
              <a:p>
                <a:endParaRPr lang="en-US" sz="1856" b="1"/>
              </a:p>
            </p:txBody>
          </p:sp>
          <p:sp>
            <p:nvSpPr>
              <p:cNvPr id="16409" name="Line 24"/>
              <p:cNvSpPr>
                <a:spLocks noChangeShapeType="1"/>
              </p:cNvSpPr>
              <p:nvPr/>
            </p:nvSpPr>
            <p:spPr bwMode="auto">
              <a:xfrm>
                <a:off x="1600200" y="3489325"/>
                <a:ext cx="152400" cy="0"/>
              </a:xfrm>
              <a:prstGeom prst="line">
                <a:avLst/>
              </a:prstGeom>
              <a:noFill/>
              <a:ln w="9525">
                <a:solidFill>
                  <a:srgbClr val="000000"/>
                </a:solidFill>
                <a:round/>
                <a:headEnd/>
                <a:tailEnd/>
              </a:ln>
            </p:spPr>
            <p:txBody>
              <a:bodyPr/>
              <a:lstStyle/>
              <a:p>
                <a:endParaRPr lang="en-US" sz="1856" b="1"/>
              </a:p>
            </p:txBody>
          </p:sp>
        </p:grpSp>
      </p:grpSp>
      <p:sp>
        <p:nvSpPr>
          <p:cNvPr id="16412" name="Text Box 27"/>
          <p:cNvSpPr txBox="1">
            <a:spLocks noChangeArrowheads="1"/>
          </p:cNvSpPr>
          <p:nvPr/>
        </p:nvSpPr>
        <p:spPr bwMode="auto">
          <a:xfrm>
            <a:off x="2598420" y="1952838"/>
            <a:ext cx="2146142" cy="672742"/>
          </a:xfrm>
          <a:prstGeom prst="rect">
            <a:avLst/>
          </a:prstGeom>
          <a:noFill/>
          <a:ln w="9525">
            <a:noFill/>
            <a:miter lim="800000"/>
            <a:headEnd/>
            <a:tailEnd/>
          </a:ln>
        </p:spPr>
        <p:txBody>
          <a:bodyPr lIns="100577" tIns="50289" rIns="100577" bIns="50289">
            <a:spAutoFit/>
          </a:bodyPr>
          <a:lstStyle/>
          <a:p>
            <a:pPr algn="ctr" eaLnBrk="0" hangingPunct="0">
              <a:spcBef>
                <a:spcPct val="50000"/>
              </a:spcBef>
            </a:pPr>
            <a:r>
              <a:rPr lang="en-US" sz="1856" b="1" dirty="0"/>
              <a:t>Paternal Chromosome</a:t>
            </a:r>
          </a:p>
        </p:txBody>
      </p:sp>
      <p:grpSp>
        <p:nvGrpSpPr>
          <p:cNvPr id="5" name="Group 78"/>
          <p:cNvGrpSpPr/>
          <p:nvPr/>
        </p:nvGrpSpPr>
        <p:grpSpPr>
          <a:xfrm>
            <a:off x="2933701" y="2623393"/>
            <a:ext cx="586740" cy="2688791"/>
            <a:chOff x="2590800" y="1360881"/>
            <a:chExt cx="533400" cy="2444355"/>
          </a:xfrm>
        </p:grpSpPr>
        <p:sp>
          <p:nvSpPr>
            <p:cNvPr id="16388" name="Line 3"/>
            <p:cNvSpPr>
              <a:spLocks noChangeShapeType="1"/>
            </p:cNvSpPr>
            <p:nvPr/>
          </p:nvSpPr>
          <p:spPr bwMode="auto">
            <a:xfrm flipV="1">
              <a:off x="2667000" y="1360881"/>
              <a:ext cx="0" cy="2444355"/>
            </a:xfrm>
            <a:prstGeom prst="line">
              <a:avLst/>
            </a:prstGeom>
            <a:noFill/>
            <a:ln w="28575">
              <a:solidFill>
                <a:srgbClr val="0000FF"/>
              </a:solidFill>
              <a:round/>
              <a:headEnd/>
              <a:tailEnd/>
            </a:ln>
          </p:spPr>
          <p:txBody>
            <a:bodyPr/>
            <a:lstStyle/>
            <a:p>
              <a:endParaRPr lang="en-US" sz="1856" b="1"/>
            </a:p>
          </p:txBody>
        </p:sp>
        <p:sp>
          <p:nvSpPr>
            <p:cNvPr id="16392" name="Text Box 7"/>
            <p:cNvSpPr txBox="1">
              <a:spLocks noChangeArrowheads="1"/>
            </p:cNvSpPr>
            <p:nvPr/>
          </p:nvSpPr>
          <p:spPr bwMode="auto">
            <a:xfrm>
              <a:off x="2743200" y="2055813"/>
              <a:ext cx="381000" cy="343567"/>
            </a:xfrm>
            <a:prstGeom prst="rect">
              <a:avLst/>
            </a:prstGeom>
            <a:noFill/>
            <a:ln w="9525">
              <a:noFill/>
              <a:miter lim="800000"/>
              <a:headEnd/>
              <a:tailEnd/>
            </a:ln>
          </p:spPr>
          <p:txBody>
            <a:bodyPr>
              <a:spAutoFit/>
            </a:bodyPr>
            <a:lstStyle/>
            <a:p>
              <a:pPr eaLnBrk="0" hangingPunct="0">
                <a:spcBef>
                  <a:spcPct val="50000"/>
                </a:spcBef>
              </a:pPr>
              <a:r>
                <a:rPr lang="en-US" sz="1856" b="1" dirty="0"/>
                <a:t>C</a:t>
              </a:r>
            </a:p>
          </p:txBody>
        </p:sp>
        <p:sp>
          <p:nvSpPr>
            <p:cNvPr id="16394" name="Text Box 9"/>
            <p:cNvSpPr txBox="1">
              <a:spLocks noChangeArrowheads="1"/>
            </p:cNvSpPr>
            <p:nvPr/>
          </p:nvSpPr>
          <p:spPr bwMode="auto">
            <a:xfrm>
              <a:off x="2743200" y="2879725"/>
              <a:ext cx="381000" cy="343567"/>
            </a:xfrm>
            <a:prstGeom prst="rect">
              <a:avLst/>
            </a:prstGeom>
            <a:noFill/>
            <a:ln w="9525">
              <a:noFill/>
              <a:miter lim="800000"/>
              <a:headEnd/>
              <a:tailEnd/>
            </a:ln>
          </p:spPr>
          <p:txBody>
            <a:bodyPr>
              <a:spAutoFit/>
            </a:bodyPr>
            <a:lstStyle/>
            <a:p>
              <a:pPr eaLnBrk="0" hangingPunct="0">
                <a:spcBef>
                  <a:spcPct val="50000"/>
                </a:spcBef>
              </a:pPr>
              <a:r>
                <a:rPr lang="en-US" sz="1856" b="1" dirty="0"/>
                <a:t>C</a:t>
              </a:r>
            </a:p>
          </p:txBody>
        </p:sp>
        <p:sp>
          <p:nvSpPr>
            <p:cNvPr id="16400" name="Text Box 15"/>
            <p:cNvSpPr txBox="1">
              <a:spLocks noChangeArrowheads="1"/>
            </p:cNvSpPr>
            <p:nvPr/>
          </p:nvSpPr>
          <p:spPr bwMode="auto">
            <a:xfrm>
              <a:off x="2743200" y="3275013"/>
              <a:ext cx="381000" cy="343567"/>
            </a:xfrm>
            <a:prstGeom prst="rect">
              <a:avLst/>
            </a:prstGeom>
            <a:noFill/>
            <a:ln w="9525">
              <a:noFill/>
              <a:miter lim="800000"/>
              <a:headEnd/>
              <a:tailEnd/>
            </a:ln>
          </p:spPr>
          <p:txBody>
            <a:bodyPr>
              <a:spAutoFit/>
            </a:bodyPr>
            <a:lstStyle/>
            <a:p>
              <a:pPr eaLnBrk="0" hangingPunct="0">
                <a:spcBef>
                  <a:spcPct val="50000"/>
                </a:spcBef>
              </a:pPr>
              <a:r>
                <a:rPr lang="en-US" sz="1856" b="1" dirty="0"/>
                <a:t>G</a:t>
              </a:r>
            </a:p>
          </p:txBody>
        </p:sp>
        <p:sp>
          <p:nvSpPr>
            <p:cNvPr id="16402" name="Line 17"/>
            <p:cNvSpPr>
              <a:spLocks noChangeShapeType="1"/>
            </p:cNvSpPr>
            <p:nvPr/>
          </p:nvSpPr>
          <p:spPr bwMode="auto">
            <a:xfrm>
              <a:off x="2590800" y="2270125"/>
              <a:ext cx="152400" cy="0"/>
            </a:xfrm>
            <a:prstGeom prst="line">
              <a:avLst/>
            </a:prstGeom>
            <a:noFill/>
            <a:ln w="9525">
              <a:solidFill>
                <a:srgbClr val="000000"/>
              </a:solidFill>
              <a:round/>
              <a:headEnd/>
              <a:tailEnd/>
            </a:ln>
          </p:spPr>
          <p:txBody>
            <a:bodyPr/>
            <a:lstStyle/>
            <a:p>
              <a:endParaRPr lang="en-US" sz="1856" b="1"/>
            </a:p>
          </p:txBody>
        </p:sp>
        <p:sp>
          <p:nvSpPr>
            <p:cNvPr id="16403" name="Line 18"/>
            <p:cNvSpPr>
              <a:spLocks noChangeShapeType="1"/>
            </p:cNvSpPr>
            <p:nvPr/>
          </p:nvSpPr>
          <p:spPr bwMode="auto">
            <a:xfrm>
              <a:off x="2590800" y="1812925"/>
              <a:ext cx="152400" cy="0"/>
            </a:xfrm>
            <a:prstGeom prst="line">
              <a:avLst/>
            </a:prstGeom>
            <a:noFill/>
            <a:ln w="9525">
              <a:solidFill>
                <a:srgbClr val="000000"/>
              </a:solidFill>
              <a:round/>
              <a:headEnd/>
              <a:tailEnd/>
            </a:ln>
          </p:spPr>
          <p:txBody>
            <a:bodyPr/>
            <a:lstStyle/>
            <a:p>
              <a:endParaRPr lang="en-US" sz="1856" b="1"/>
            </a:p>
          </p:txBody>
        </p:sp>
        <p:sp>
          <p:nvSpPr>
            <p:cNvPr id="16404" name="Line 19"/>
            <p:cNvSpPr>
              <a:spLocks noChangeShapeType="1"/>
            </p:cNvSpPr>
            <p:nvPr/>
          </p:nvSpPr>
          <p:spPr bwMode="auto">
            <a:xfrm>
              <a:off x="2590800" y="3032125"/>
              <a:ext cx="152400" cy="0"/>
            </a:xfrm>
            <a:prstGeom prst="line">
              <a:avLst/>
            </a:prstGeom>
            <a:noFill/>
            <a:ln w="9525">
              <a:solidFill>
                <a:srgbClr val="000000"/>
              </a:solidFill>
              <a:round/>
              <a:headEnd/>
              <a:tailEnd/>
            </a:ln>
          </p:spPr>
          <p:txBody>
            <a:bodyPr/>
            <a:lstStyle/>
            <a:p>
              <a:endParaRPr lang="en-US" sz="1856" b="1"/>
            </a:p>
          </p:txBody>
        </p:sp>
        <p:sp>
          <p:nvSpPr>
            <p:cNvPr id="16405" name="Line 20"/>
            <p:cNvSpPr>
              <a:spLocks noChangeShapeType="1"/>
            </p:cNvSpPr>
            <p:nvPr/>
          </p:nvSpPr>
          <p:spPr bwMode="auto">
            <a:xfrm>
              <a:off x="2590800" y="3505200"/>
              <a:ext cx="152400" cy="0"/>
            </a:xfrm>
            <a:prstGeom prst="line">
              <a:avLst/>
            </a:prstGeom>
            <a:noFill/>
            <a:ln w="9525">
              <a:solidFill>
                <a:srgbClr val="000000"/>
              </a:solidFill>
              <a:round/>
              <a:headEnd/>
              <a:tailEnd/>
            </a:ln>
          </p:spPr>
          <p:txBody>
            <a:bodyPr/>
            <a:lstStyle/>
            <a:p>
              <a:endParaRPr lang="en-US" sz="1856" b="1"/>
            </a:p>
          </p:txBody>
        </p:sp>
        <p:sp>
          <p:nvSpPr>
            <p:cNvPr id="16413" name="Oval 28"/>
            <p:cNvSpPr>
              <a:spLocks noChangeArrowheads="1"/>
            </p:cNvSpPr>
            <p:nvPr/>
          </p:nvSpPr>
          <p:spPr bwMode="auto">
            <a:xfrm>
              <a:off x="2590800" y="1965325"/>
              <a:ext cx="152400" cy="152400"/>
            </a:xfrm>
            <a:prstGeom prst="ellipse">
              <a:avLst/>
            </a:prstGeom>
            <a:solidFill>
              <a:srgbClr val="FF0000"/>
            </a:solidFill>
            <a:ln w="9525">
              <a:solidFill>
                <a:schemeClr val="tx1"/>
              </a:solidFill>
              <a:round/>
              <a:headEnd/>
              <a:tailEnd/>
            </a:ln>
          </p:spPr>
          <p:txBody>
            <a:bodyPr wrap="none" anchor="ctr"/>
            <a:lstStyle/>
            <a:p>
              <a:pPr eaLnBrk="0">
                <a:lnSpc>
                  <a:spcPct val="150000"/>
                </a:lnSpc>
                <a:spcBef>
                  <a:spcPct val="50000"/>
                </a:spcBef>
                <a:spcAft>
                  <a:spcPts val="660"/>
                </a:spcAft>
              </a:pPr>
              <a:endParaRPr lang="en-US" sz="1856" b="1"/>
            </a:p>
          </p:txBody>
        </p:sp>
      </p:grpSp>
      <p:sp>
        <p:nvSpPr>
          <p:cNvPr id="16458" name="Text Box 73"/>
          <p:cNvSpPr txBox="1">
            <a:spLocks noChangeArrowheads="1"/>
          </p:cNvSpPr>
          <p:nvPr/>
        </p:nvSpPr>
        <p:spPr bwMode="auto">
          <a:xfrm>
            <a:off x="276672" y="5312186"/>
            <a:ext cx="4945380" cy="1815043"/>
          </a:xfrm>
          <a:prstGeom prst="rect">
            <a:avLst/>
          </a:prstGeom>
          <a:noFill/>
          <a:ln w="9525">
            <a:noFill/>
            <a:miter lim="800000"/>
            <a:headEnd/>
            <a:tailEnd/>
          </a:ln>
        </p:spPr>
        <p:txBody>
          <a:bodyPr wrap="square" lIns="100577" tIns="50289" rIns="100577" bIns="50289">
            <a:spAutoFit/>
          </a:bodyPr>
          <a:lstStyle/>
          <a:p>
            <a:pPr algn="ctr" eaLnBrk="0" hangingPunct="0">
              <a:lnSpc>
                <a:spcPct val="80000"/>
              </a:lnSpc>
              <a:spcBef>
                <a:spcPct val="20000"/>
              </a:spcBef>
            </a:pPr>
            <a:r>
              <a:rPr lang="en-US" sz="1856" b="1" dirty="0"/>
              <a:t>The closer together that 2 loci are, the less likely a recombination event will occur between them and they tend to “stick” together through generations.</a:t>
            </a:r>
          </a:p>
          <a:p>
            <a:pPr algn="ctr" eaLnBrk="0" hangingPunct="0">
              <a:lnSpc>
                <a:spcPct val="80000"/>
              </a:lnSpc>
              <a:spcBef>
                <a:spcPct val="20000"/>
              </a:spcBef>
            </a:pPr>
            <a:endParaRPr lang="en-US" sz="1856" b="1" dirty="0"/>
          </a:p>
          <a:p>
            <a:pPr algn="ctr" eaLnBrk="0" hangingPunct="0">
              <a:lnSpc>
                <a:spcPct val="80000"/>
              </a:lnSpc>
              <a:spcBef>
                <a:spcPct val="20000"/>
              </a:spcBef>
            </a:pPr>
            <a:r>
              <a:rPr lang="en-US" sz="1856" b="1" dirty="0"/>
              <a:t>→ We can take advantage of this information to find genes.</a:t>
            </a:r>
          </a:p>
        </p:txBody>
      </p:sp>
      <p:grpSp>
        <p:nvGrpSpPr>
          <p:cNvPr id="7" name="Group 83"/>
          <p:cNvGrpSpPr/>
          <p:nvPr/>
        </p:nvGrpSpPr>
        <p:grpSpPr>
          <a:xfrm>
            <a:off x="3436621" y="3042496"/>
            <a:ext cx="3101340" cy="1291764"/>
            <a:chOff x="3048000" y="1905000"/>
            <a:chExt cx="2819400" cy="1174332"/>
          </a:xfrm>
        </p:grpSpPr>
        <p:sp>
          <p:nvSpPr>
            <p:cNvPr id="16411" name="Text Box 26"/>
            <p:cNvSpPr txBox="1">
              <a:spLocks noChangeArrowheads="1"/>
            </p:cNvSpPr>
            <p:nvPr/>
          </p:nvSpPr>
          <p:spPr bwMode="auto">
            <a:xfrm>
              <a:off x="3200400" y="1905000"/>
              <a:ext cx="2667000" cy="1174332"/>
            </a:xfrm>
            <a:prstGeom prst="rect">
              <a:avLst/>
            </a:prstGeom>
            <a:noFill/>
            <a:ln w="9525">
              <a:noFill/>
              <a:miter lim="800000"/>
              <a:headEnd/>
              <a:tailEnd/>
            </a:ln>
          </p:spPr>
          <p:txBody>
            <a:bodyPr wrap="square">
              <a:spAutoFit/>
            </a:bodyPr>
            <a:lstStyle/>
            <a:p>
              <a:pPr algn="ctr" eaLnBrk="0" hangingPunct="0">
                <a:lnSpc>
                  <a:spcPct val="80000"/>
                </a:lnSpc>
                <a:spcBef>
                  <a:spcPct val="20000"/>
                </a:spcBef>
              </a:pPr>
              <a:r>
                <a:rPr lang="en-US" sz="1856" b="1" dirty="0"/>
                <a:t>What we actually want to detect the effect of:</a:t>
              </a:r>
            </a:p>
            <a:p>
              <a:pPr algn="ctr" eaLnBrk="0" hangingPunct="0">
                <a:lnSpc>
                  <a:spcPct val="80000"/>
                </a:lnSpc>
                <a:spcBef>
                  <a:spcPct val="20000"/>
                </a:spcBef>
              </a:pPr>
              <a:r>
                <a:rPr lang="en-US" sz="1856" b="1" dirty="0"/>
                <a:t>The “high-risk” variant of the disease gene, which  is here!</a:t>
              </a:r>
            </a:p>
          </p:txBody>
        </p:sp>
        <p:cxnSp>
          <p:nvCxnSpPr>
            <p:cNvPr id="83" name="Straight Arrow Connector 82"/>
            <p:cNvCxnSpPr/>
            <p:nvPr/>
          </p:nvCxnSpPr>
          <p:spPr>
            <a:xfrm rot="10800000" flipV="1">
              <a:off x="3048000" y="2057400"/>
              <a:ext cx="533400" cy="7620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sp>
        <p:nvSpPr>
          <p:cNvPr id="86" name="Text Box 75"/>
          <p:cNvSpPr txBox="1">
            <a:spLocks noChangeArrowheads="1"/>
          </p:cNvSpPr>
          <p:nvPr/>
        </p:nvSpPr>
        <p:spPr bwMode="auto">
          <a:xfrm>
            <a:off x="6370758" y="4351174"/>
            <a:ext cx="3255445" cy="2434635"/>
          </a:xfrm>
          <a:prstGeom prst="rect">
            <a:avLst/>
          </a:prstGeom>
          <a:noFill/>
          <a:ln w="9525">
            <a:noFill/>
            <a:miter lim="800000"/>
            <a:headEnd/>
            <a:tailEnd/>
          </a:ln>
        </p:spPr>
        <p:txBody>
          <a:bodyPr wrap="square" lIns="100577" tIns="50289" rIns="100577" bIns="50289">
            <a:spAutoFit/>
          </a:bodyPr>
          <a:lstStyle/>
          <a:p>
            <a:pPr eaLnBrk="0" hangingPunct="0">
              <a:spcBef>
                <a:spcPct val="50000"/>
              </a:spcBef>
            </a:pPr>
            <a:r>
              <a:rPr lang="en-US" sz="2166" b="1" dirty="0"/>
              <a:t>Linkage Disequilibrium (LD) describes the tendency of alleles to be inherited together more often than would be expected under random segregation.</a:t>
            </a:r>
          </a:p>
        </p:txBody>
      </p:sp>
    </p:spTree>
    <p:extLst>
      <p:ext uri="{BB962C8B-B14F-4D97-AF65-F5344CB8AC3E}">
        <p14:creationId xmlns:p14="http://schemas.microsoft.com/office/powerpoint/2010/main" val="14517803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0" y="1351451"/>
            <a:ext cx="10058400" cy="284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00496" tIns="50249" rIns="100496" bIns="50249">
            <a:spAutoFit/>
          </a:bodyPr>
          <a:lstStyle>
            <a:lvl1pPr eaLnBrk="0" hangingPunct="0">
              <a:defRPr sz="4400">
                <a:solidFill>
                  <a:srgbClr val="FFFF00"/>
                </a:solidFill>
                <a:latin typeface="Times New Roman" pitchFamily="18" charset="0"/>
                <a:cs typeface="Arial" charset="0"/>
              </a:defRPr>
            </a:lvl1pPr>
            <a:lvl2pPr marL="742950" indent="-285750" eaLnBrk="0" hangingPunct="0">
              <a:defRPr sz="4400">
                <a:solidFill>
                  <a:srgbClr val="FFFF00"/>
                </a:solidFill>
                <a:latin typeface="Times New Roman" pitchFamily="18" charset="0"/>
                <a:cs typeface="Arial" charset="0"/>
              </a:defRPr>
            </a:lvl2pPr>
            <a:lvl3pPr marL="1143000" indent="-228600" eaLnBrk="0" hangingPunct="0">
              <a:defRPr sz="4400">
                <a:solidFill>
                  <a:srgbClr val="FFFF00"/>
                </a:solidFill>
                <a:latin typeface="Times New Roman" pitchFamily="18" charset="0"/>
                <a:cs typeface="Arial" charset="0"/>
              </a:defRPr>
            </a:lvl3pPr>
            <a:lvl4pPr marL="1600200" indent="-228600" eaLnBrk="0" hangingPunct="0">
              <a:defRPr sz="4400">
                <a:solidFill>
                  <a:srgbClr val="FFFF00"/>
                </a:solidFill>
                <a:latin typeface="Times New Roman" pitchFamily="18" charset="0"/>
                <a:cs typeface="Arial" charset="0"/>
              </a:defRPr>
            </a:lvl4pPr>
            <a:lvl5pPr marL="2057400" indent="-228600" eaLnBrk="0" hangingPunct="0">
              <a:defRPr sz="4400">
                <a:solidFill>
                  <a:srgbClr val="FFFF00"/>
                </a:solidFill>
                <a:latin typeface="Times New Roman" pitchFamily="18" charset="0"/>
                <a:cs typeface="Arial" charset="0"/>
              </a:defRPr>
            </a:lvl5pPr>
            <a:lvl6pPr marL="2514600" indent="-228600" eaLnBrk="0" fontAlgn="base" hangingPunct="0">
              <a:spcBef>
                <a:spcPct val="0"/>
              </a:spcBef>
              <a:spcAft>
                <a:spcPct val="0"/>
              </a:spcAft>
              <a:defRPr sz="4400">
                <a:solidFill>
                  <a:srgbClr val="FFFF00"/>
                </a:solidFill>
                <a:latin typeface="Times New Roman" pitchFamily="18" charset="0"/>
                <a:cs typeface="Arial" charset="0"/>
              </a:defRPr>
            </a:lvl6pPr>
            <a:lvl7pPr marL="2971800" indent="-228600" eaLnBrk="0" fontAlgn="base" hangingPunct="0">
              <a:spcBef>
                <a:spcPct val="0"/>
              </a:spcBef>
              <a:spcAft>
                <a:spcPct val="0"/>
              </a:spcAft>
              <a:defRPr sz="4400">
                <a:solidFill>
                  <a:srgbClr val="FFFF00"/>
                </a:solidFill>
                <a:latin typeface="Times New Roman" pitchFamily="18" charset="0"/>
                <a:cs typeface="Arial" charset="0"/>
              </a:defRPr>
            </a:lvl7pPr>
            <a:lvl8pPr marL="3429000" indent="-228600" eaLnBrk="0" fontAlgn="base" hangingPunct="0">
              <a:spcBef>
                <a:spcPct val="0"/>
              </a:spcBef>
              <a:spcAft>
                <a:spcPct val="0"/>
              </a:spcAft>
              <a:defRPr sz="4400">
                <a:solidFill>
                  <a:srgbClr val="FFFF00"/>
                </a:solidFill>
                <a:latin typeface="Times New Roman" pitchFamily="18" charset="0"/>
                <a:cs typeface="Arial" charset="0"/>
              </a:defRPr>
            </a:lvl8pPr>
            <a:lvl9pPr marL="3886200" indent="-228600" eaLnBrk="0" fontAlgn="base" hangingPunct="0">
              <a:spcBef>
                <a:spcPct val="0"/>
              </a:spcBef>
              <a:spcAft>
                <a:spcPct val="0"/>
              </a:spcAft>
              <a:defRPr sz="4400">
                <a:solidFill>
                  <a:srgbClr val="FFFF00"/>
                </a:solidFill>
                <a:latin typeface="Times New Roman" pitchFamily="18" charset="0"/>
                <a:cs typeface="Arial" charset="0"/>
              </a:defRPr>
            </a:lvl9pPr>
          </a:lstStyle>
          <a:p>
            <a:pPr algn="ctr" eaLnBrk="1" hangingPunct="1"/>
            <a:r>
              <a:rPr lang="en-US" altLang="en-US" sz="5940" b="1" dirty="0" smtClean="0">
                <a:solidFill>
                  <a:srgbClr val="000000"/>
                </a:solidFill>
                <a:latin typeface="Comic Sans MS" pitchFamily="66" charset="0"/>
              </a:rPr>
              <a:t>Do Lipid Related Genetic Effects Generalize to Adolescents in Chile?</a:t>
            </a:r>
            <a:endParaRPr lang="en-US" altLang="en-US" sz="5940" b="1" dirty="0">
              <a:solidFill>
                <a:srgbClr val="000000"/>
              </a:solidFill>
              <a:latin typeface="Comic Sans MS" pitchFamily="66" charset="0"/>
            </a:endParaRPr>
          </a:p>
        </p:txBody>
      </p:sp>
    </p:spTree>
    <p:extLst>
      <p:ext uri="{BB962C8B-B14F-4D97-AF65-F5344CB8AC3E}">
        <p14:creationId xmlns:p14="http://schemas.microsoft.com/office/powerpoint/2010/main" val="1527027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6294" y="415740"/>
            <a:ext cx="8965810" cy="615553"/>
          </a:xfrm>
          <a:prstGeom prst="rect">
            <a:avLst/>
          </a:prstGeom>
        </p:spPr>
        <p:txBody>
          <a:bodyPr vert="horz" wrap="square" lIns="0" tIns="0" rIns="0" bIns="0" rtlCol="0">
            <a:spAutoFit/>
          </a:bodyPr>
          <a:lstStyle/>
          <a:p>
            <a:pPr marL="12700" algn="ctr">
              <a:lnSpc>
                <a:spcPct val="100000"/>
              </a:lnSpc>
            </a:pPr>
            <a:r>
              <a:rPr sz="4000" spc="-5" dirty="0">
                <a:latin typeface="+mn-lt"/>
              </a:rPr>
              <a:t>Methods</a:t>
            </a:r>
          </a:p>
        </p:txBody>
      </p:sp>
      <p:sp>
        <p:nvSpPr>
          <p:cNvPr id="5" name="object 5"/>
          <p:cNvSpPr txBox="1"/>
          <p:nvPr/>
        </p:nvSpPr>
        <p:spPr>
          <a:xfrm>
            <a:off x="813266" y="1371600"/>
            <a:ext cx="8065770" cy="6489854"/>
          </a:xfrm>
          <a:prstGeom prst="rect">
            <a:avLst/>
          </a:prstGeom>
        </p:spPr>
        <p:txBody>
          <a:bodyPr vert="horz" wrap="square" lIns="0" tIns="0" rIns="0" bIns="0" rtlCol="0">
            <a:spAutoFit/>
          </a:bodyPr>
          <a:lstStyle/>
          <a:p>
            <a:pPr marL="355600" indent="-342900">
              <a:lnSpc>
                <a:spcPct val="100000"/>
              </a:lnSpc>
              <a:buFont typeface="Arial" charset="0"/>
              <a:buChar char="•"/>
            </a:pPr>
            <a:r>
              <a:rPr lang="en-US" sz="2000" b="1" dirty="0" smtClean="0">
                <a:latin typeface="Gill Sans MT"/>
                <a:cs typeface="Gill Sans MT"/>
              </a:rPr>
              <a:t>Single Variant </a:t>
            </a:r>
            <a:r>
              <a:rPr sz="2000" b="1" dirty="0" smtClean="0">
                <a:latin typeface="Gill Sans MT"/>
                <a:cs typeface="Gill Sans MT"/>
              </a:rPr>
              <a:t>Association</a:t>
            </a:r>
            <a:r>
              <a:rPr sz="2000" b="1" spc="-85" dirty="0" smtClean="0">
                <a:latin typeface="Gill Sans MT"/>
                <a:cs typeface="Gill Sans MT"/>
              </a:rPr>
              <a:t> </a:t>
            </a:r>
            <a:r>
              <a:rPr sz="2000" b="1" dirty="0" smtClean="0">
                <a:latin typeface="Gill Sans MT"/>
                <a:cs typeface="Gill Sans MT"/>
              </a:rPr>
              <a:t>tests</a:t>
            </a:r>
            <a:endParaRPr lang="en-US" sz="2000" dirty="0">
              <a:latin typeface="Gill Sans MT"/>
              <a:cs typeface="Gill Sans MT"/>
            </a:endParaRPr>
          </a:p>
          <a:p>
            <a:pPr marL="355600" indent="-342900">
              <a:lnSpc>
                <a:spcPct val="100000"/>
              </a:lnSpc>
              <a:buFont typeface="Arial" charset="0"/>
              <a:buChar char="•"/>
            </a:pPr>
            <a:endParaRPr lang="en-US" sz="2000" dirty="0">
              <a:latin typeface="Gill Sans MT"/>
              <a:cs typeface="Gill Sans MT"/>
            </a:endParaRPr>
          </a:p>
          <a:p>
            <a:pPr marL="755650" lvl="1" indent="-285750">
              <a:buFont typeface="Arial" charset="0"/>
              <a:buChar char="•"/>
            </a:pPr>
            <a:r>
              <a:rPr sz="1600" dirty="0" smtClean="0">
                <a:cs typeface="Gill Sans MT"/>
              </a:rPr>
              <a:t>We </a:t>
            </a:r>
            <a:r>
              <a:rPr sz="1600" dirty="0">
                <a:cs typeface="Gill Sans MT"/>
              </a:rPr>
              <a:t>assessed single variant associations using linear regression for high density lipoprotein cholesterol</a:t>
            </a:r>
            <a:r>
              <a:rPr sz="1600" spc="-100" dirty="0">
                <a:cs typeface="Gill Sans MT"/>
              </a:rPr>
              <a:t> </a:t>
            </a:r>
            <a:r>
              <a:rPr sz="1600" dirty="0">
                <a:cs typeface="Gill Sans MT"/>
              </a:rPr>
              <a:t>(HDL-  C), low density lipoprotein cholesterol (LDL-C) and triglycerides (TG), assuming an additive genetic model,  adjusted for sex and ancestry (via principal</a:t>
            </a:r>
            <a:r>
              <a:rPr sz="1600" spc="-100" dirty="0">
                <a:cs typeface="Gill Sans MT"/>
              </a:rPr>
              <a:t> </a:t>
            </a:r>
            <a:r>
              <a:rPr sz="1600" dirty="0">
                <a:cs typeface="Gill Sans MT"/>
              </a:rPr>
              <a:t>components</a:t>
            </a:r>
            <a:r>
              <a:rPr sz="1600" dirty="0" smtClean="0">
                <a:cs typeface="Gill Sans MT"/>
              </a:rPr>
              <a:t>).</a:t>
            </a:r>
            <a:endParaRPr lang="en-US" sz="1600" dirty="0" smtClean="0">
              <a:cs typeface="Gill Sans MT"/>
            </a:endParaRPr>
          </a:p>
          <a:p>
            <a:pPr marL="355600" indent="-342900">
              <a:lnSpc>
                <a:spcPct val="100000"/>
              </a:lnSpc>
              <a:buFont typeface="Arial" charset="0"/>
              <a:buChar char="•"/>
            </a:pPr>
            <a:endParaRPr lang="en-US" sz="2000" b="1" dirty="0" smtClean="0">
              <a:cs typeface="Gill Sans MT"/>
            </a:endParaRPr>
          </a:p>
          <a:p>
            <a:pPr marL="355600" indent="-342900">
              <a:lnSpc>
                <a:spcPct val="100000"/>
              </a:lnSpc>
              <a:buFont typeface="Arial" charset="0"/>
              <a:buChar char="•"/>
            </a:pPr>
            <a:r>
              <a:rPr lang="en-US" sz="2000" b="1" dirty="0" smtClean="0">
                <a:cs typeface="Gill Sans MT"/>
              </a:rPr>
              <a:t>Polygenic </a:t>
            </a:r>
            <a:r>
              <a:rPr lang="en-US" sz="2000" b="1" dirty="0">
                <a:cs typeface="Gill Sans MT"/>
              </a:rPr>
              <a:t>risk</a:t>
            </a:r>
            <a:r>
              <a:rPr lang="en-US" sz="2000" b="1" spc="-85" dirty="0">
                <a:cs typeface="Gill Sans MT"/>
              </a:rPr>
              <a:t> </a:t>
            </a:r>
            <a:r>
              <a:rPr lang="en-US" sz="2000" b="1" dirty="0" smtClean="0">
                <a:cs typeface="Gill Sans MT"/>
              </a:rPr>
              <a:t>scores</a:t>
            </a:r>
            <a:endParaRPr lang="en-US" sz="2000" dirty="0" smtClean="0">
              <a:cs typeface="Gill Sans MT"/>
            </a:endParaRPr>
          </a:p>
          <a:p>
            <a:pPr marL="355600" indent="-342900">
              <a:lnSpc>
                <a:spcPct val="100000"/>
              </a:lnSpc>
              <a:buFont typeface="Arial" charset="0"/>
              <a:buChar char="•"/>
            </a:pPr>
            <a:endParaRPr lang="en-US" sz="2000" dirty="0">
              <a:cs typeface="Gill Sans MT"/>
            </a:endParaRPr>
          </a:p>
          <a:p>
            <a:pPr marL="755650" lvl="1" indent="-285750">
              <a:buFont typeface="Arial" charset="0"/>
              <a:buChar char="•"/>
            </a:pPr>
            <a:r>
              <a:rPr lang="en-US" sz="1600" dirty="0" smtClean="0">
                <a:cs typeface="Gill Sans MT"/>
              </a:rPr>
              <a:t>Regress </a:t>
            </a:r>
            <a:r>
              <a:rPr lang="en-US" sz="1600" dirty="0">
                <a:cs typeface="Gill Sans MT"/>
              </a:rPr>
              <a:t>phenotypes onto weighted trait-specific polygenic risk scores</a:t>
            </a:r>
            <a:r>
              <a:rPr lang="en-US" sz="1600" spc="-100" dirty="0">
                <a:cs typeface="Gill Sans MT"/>
              </a:rPr>
              <a:t> </a:t>
            </a:r>
            <a:r>
              <a:rPr lang="en-US" sz="1600" dirty="0">
                <a:cs typeface="Gill Sans MT"/>
              </a:rPr>
              <a:t>(PRS</a:t>
            </a:r>
            <a:r>
              <a:rPr lang="en-US" sz="1600" dirty="0" smtClean="0">
                <a:cs typeface="Gill Sans MT"/>
              </a:rPr>
              <a:t>).</a:t>
            </a:r>
          </a:p>
          <a:p>
            <a:pPr marL="755650" lvl="1" indent="-285750">
              <a:buFont typeface="Arial" charset="0"/>
              <a:buChar char="•"/>
            </a:pPr>
            <a:endParaRPr lang="en-US" sz="1600" i="1" spc="-5" dirty="0">
              <a:latin typeface="Gill Sans MT"/>
              <a:cs typeface="Gill Sans MT"/>
            </a:endParaRPr>
          </a:p>
          <a:p>
            <a:pPr marL="755650" lvl="1" indent="-285750">
              <a:buFont typeface="Arial" charset="0"/>
              <a:buChar char="•"/>
            </a:pPr>
            <a:r>
              <a:rPr lang="en-US" sz="1600" i="1" spc="-5" dirty="0" smtClean="0">
                <a:latin typeface="Gill Sans MT"/>
                <a:cs typeface="Gill Sans MT"/>
              </a:rPr>
              <a:t>PRS </a:t>
            </a:r>
            <a:r>
              <a:rPr lang="en-US" sz="1600" i="1" spc="-5" dirty="0">
                <a:latin typeface="Gill Sans MT"/>
                <a:cs typeface="Gill Sans MT"/>
              </a:rPr>
              <a:t>for</a:t>
            </a:r>
            <a:r>
              <a:rPr lang="en-US" sz="1600" i="1" spc="-100" dirty="0">
                <a:latin typeface="Gill Sans MT"/>
                <a:cs typeface="Gill Sans MT"/>
              </a:rPr>
              <a:t> </a:t>
            </a:r>
            <a:r>
              <a:rPr lang="en-US" sz="1600" i="1" spc="-5" dirty="0">
                <a:latin typeface="Gill Sans MT"/>
                <a:cs typeface="Gill Sans MT"/>
              </a:rPr>
              <a:t>HDL-C</a:t>
            </a:r>
            <a:endParaRPr lang="en-US" sz="1600" dirty="0">
              <a:latin typeface="Gill Sans MT"/>
              <a:cs typeface="Gill Sans MT"/>
            </a:endParaRPr>
          </a:p>
          <a:p>
            <a:pPr marL="506095" marR="312420">
              <a:lnSpc>
                <a:spcPts val="1350"/>
              </a:lnSpc>
              <a:spcBef>
                <a:spcPts val="780"/>
              </a:spcBef>
            </a:pPr>
            <a:r>
              <a:rPr lang="en-US" sz="1600" dirty="0">
                <a:latin typeface="Gill Sans MT"/>
                <a:cs typeface="Gill Sans MT"/>
              </a:rPr>
              <a:t>(0.48 * rs4660293 + 0.49 * rs2814944 + 0.59 * rs4731702 + 0.41 * rs2923084 + 0.4 * rs7134375 + 0.44 * rs7134594</a:t>
            </a:r>
            <a:r>
              <a:rPr lang="en-US" sz="1600" spc="-50" dirty="0">
                <a:latin typeface="Gill Sans MT"/>
                <a:cs typeface="Gill Sans MT"/>
              </a:rPr>
              <a:t> </a:t>
            </a:r>
            <a:r>
              <a:rPr lang="en-US" sz="1600" dirty="0">
                <a:latin typeface="Gill Sans MT"/>
                <a:cs typeface="Gill Sans MT"/>
              </a:rPr>
              <a:t>+  1.45 * rs1532085 + 3.39 * rs3764261 + 0.45 * rs2925979 + 0.42 * rs4148008 + 0.39 * rs4129767 + 0.64 * rs737337</a:t>
            </a:r>
            <a:r>
              <a:rPr lang="en-US" sz="1600" spc="-50" dirty="0">
                <a:latin typeface="Gill Sans MT"/>
                <a:cs typeface="Gill Sans MT"/>
              </a:rPr>
              <a:t> </a:t>
            </a:r>
            <a:r>
              <a:rPr lang="en-US" sz="1600" dirty="0" smtClean="0">
                <a:latin typeface="Gill Sans MT"/>
                <a:cs typeface="Gill Sans MT"/>
              </a:rPr>
              <a:t>+1.88 </a:t>
            </a:r>
            <a:r>
              <a:rPr lang="en-US" sz="1600" dirty="0">
                <a:latin typeface="Gill Sans MT"/>
                <a:cs typeface="Gill Sans MT"/>
              </a:rPr>
              <a:t>* rs1800961 + 0.93 * rs6065906 + 0.47 * rs1689800 + 0.61 * rs4846914 + 0.68 * rs12328675 + 0.46 *</a:t>
            </a:r>
            <a:r>
              <a:rPr lang="en-US" sz="1600" spc="-50" dirty="0">
                <a:latin typeface="Gill Sans MT"/>
                <a:cs typeface="Gill Sans MT"/>
              </a:rPr>
              <a:t> </a:t>
            </a:r>
            <a:r>
              <a:rPr lang="en-US" sz="1600" dirty="0" smtClean="0">
                <a:latin typeface="Gill Sans MT"/>
                <a:cs typeface="Gill Sans MT"/>
              </a:rPr>
              <a:t>rs2972146+ </a:t>
            </a:r>
            <a:r>
              <a:rPr lang="en-US" sz="1600" dirty="0">
                <a:latin typeface="Gill Sans MT"/>
                <a:cs typeface="Gill Sans MT"/>
              </a:rPr>
              <a:t>0.49 * rs6450176 + 0.39 * rs605066 + 1.95 * rs1084651 + 1.21 * rs9987289 + 0.44 * rs2293889 + 0.65 * rs581080</a:t>
            </a:r>
            <a:r>
              <a:rPr lang="en-US" sz="1600" spc="-50" dirty="0">
                <a:latin typeface="Gill Sans MT"/>
                <a:cs typeface="Gill Sans MT"/>
              </a:rPr>
              <a:t> </a:t>
            </a:r>
            <a:r>
              <a:rPr lang="en-US" sz="1600" dirty="0">
                <a:latin typeface="Gill Sans MT"/>
                <a:cs typeface="Gill Sans MT"/>
              </a:rPr>
              <a:t>+  0.94 * rs1883025 + 0.78 * rs3136441 + 0.86 * rs4759375 + 0.44 * rs4765127 + 0.61 * rs838880 + 0.39 * rs2652834</a:t>
            </a:r>
            <a:r>
              <a:rPr lang="en-US" sz="1600" spc="-50" dirty="0">
                <a:latin typeface="Gill Sans MT"/>
                <a:cs typeface="Gill Sans MT"/>
              </a:rPr>
              <a:t> </a:t>
            </a:r>
            <a:r>
              <a:rPr lang="en-US" sz="1600" dirty="0" smtClean="0">
                <a:latin typeface="Gill Sans MT"/>
                <a:cs typeface="Gill Sans MT"/>
              </a:rPr>
              <a:t>+1.27 </a:t>
            </a:r>
            <a:r>
              <a:rPr lang="en-US" sz="1600" dirty="0">
                <a:latin typeface="Gill Sans MT"/>
                <a:cs typeface="Gill Sans MT"/>
              </a:rPr>
              <a:t>* rs16942887 + 0.48 * rs11869286 + 1.31 * rs7241918 + 0.42 * rs12967135 + 0.45 * rs7255436 + 0.83 *</a:t>
            </a:r>
            <a:r>
              <a:rPr lang="en-US" sz="1600" spc="-50" dirty="0">
                <a:latin typeface="Gill Sans MT"/>
                <a:cs typeface="Gill Sans MT"/>
              </a:rPr>
              <a:t> </a:t>
            </a:r>
            <a:r>
              <a:rPr lang="en-US" sz="1600" dirty="0">
                <a:latin typeface="Gill Sans MT"/>
                <a:cs typeface="Gill Sans MT"/>
              </a:rPr>
              <a:t>rs386000</a:t>
            </a:r>
          </a:p>
          <a:p>
            <a:pPr marL="506095">
              <a:lnSpc>
                <a:spcPts val="1395"/>
              </a:lnSpc>
            </a:pPr>
            <a:r>
              <a:rPr lang="en-US" sz="1600" dirty="0">
                <a:latin typeface="Gill Sans MT"/>
                <a:cs typeface="Gill Sans MT"/>
              </a:rPr>
              <a:t>+ 0.46 * rs181362 + 0.84 * rs13107325) /</a:t>
            </a:r>
            <a:r>
              <a:rPr lang="en-US" sz="1600" spc="-80" dirty="0">
                <a:latin typeface="Gill Sans MT"/>
                <a:cs typeface="Gill Sans MT"/>
              </a:rPr>
              <a:t> </a:t>
            </a:r>
            <a:r>
              <a:rPr lang="en-US" sz="1600" dirty="0" smtClean="0">
                <a:latin typeface="Gill Sans MT"/>
                <a:cs typeface="Gill Sans MT"/>
              </a:rPr>
              <a:t>29.79</a:t>
            </a:r>
          </a:p>
          <a:p>
            <a:pPr marL="506095">
              <a:lnSpc>
                <a:spcPts val="1395"/>
              </a:lnSpc>
            </a:pPr>
            <a:endParaRPr lang="en-US" sz="1600" dirty="0">
              <a:latin typeface="Gill Sans MT"/>
              <a:cs typeface="Gill Sans MT"/>
            </a:endParaRPr>
          </a:p>
          <a:p>
            <a:pPr marL="506095">
              <a:lnSpc>
                <a:spcPts val="1395"/>
              </a:lnSpc>
            </a:pPr>
            <a:r>
              <a:rPr lang="en-US" sz="1600" dirty="0" smtClean="0">
                <a:latin typeface="Gill Sans MT"/>
                <a:cs typeface="Gill Sans MT"/>
              </a:rPr>
              <a:t>All </a:t>
            </a:r>
            <a:r>
              <a:rPr lang="en-US" sz="1600" dirty="0">
                <a:latin typeface="Gill Sans MT"/>
                <a:cs typeface="Gill Sans MT"/>
              </a:rPr>
              <a:t>PRS are standardized in the regression models: regression coefficient for PRS indicates a one unit change</a:t>
            </a:r>
            <a:r>
              <a:rPr lang="en-US" sz="1600" spc="-100" dirty="0">
                <a:latin typeface="Gill Sans MT"/>
                <a:cs typeface="Gill Sans MT"/>
              </a:rPr>
              <a:t> </a:t>
            </a:r>
            <a:r>
              <a:rPr lang="en-US" sz="1600" dirty="0">
                <a:latin typeface="Gill Sans MT"/>
                <a:cs typeface="Gill Sans MT"/>
              </a:rPr>
              <a:t>in  SD of</a:t>
            </a:r>
            <a:r>
              <a:rPr lang="en-US" sz="1600" spc="-100" dirty="0">
                <a:latin typeface="Gill Sans MT"/>
                <a:cs typeface="Gill Sans MT"/>
              </a:rPr>
              <a:t> </a:t>
            </a:r>
            <a:r>
              <a:rPr lang="en-US" sz="1600" dirty="0">
                <a:latin typeface="Gill Sans MT"/>
                <a:cs typeface="Gill Sans MT"/>
              </a:rPr>
              <a:t>PRS.</a:t>
            </a:r>
          </a:p>
          <a:p>
            <a:pPr marL="190500" marR="5080">
              <a:lnSpc>
                <a:spcPct val="116199"/>
              </a:lnSpc>
              <a:spcBef>
                <a:spcPts val="1135"/>
              </a:spcBef>
            </a:pPr>
            <a:endParaRPr sz="1600" dirty="0">
              <a:cs typeface="Gill Sans MT"/>
            </a:endParaRPr>
          </a:p>
          <a:p>
            <a:pPr>
              <a:lnSpc>
                <a:spcPct val="100000"/>
              </a:lnSpc>
              <a:spcBef>
                <a:spcPts val="30"/>
              </a:spcBef>
            </a:pPr>
            <a:endParaRPr sz="1450" dirty="0">
              <a:latin typeface="Times New Roman"/>
              <a:cs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6294" y="76200"/>
            <a:ext cx="8965810" cy="553998"/>
          </a:xfrm>
          <a:prstGeom prst="rect">
            <a:avLst/>
          </a:prstGeom>
        </p:spPr>
        <p:txBody>
          <a:bodyPr vert="horz" wrap="square" lIns="0" tIns="0" rIns="0" bIns="0" rtlCol="0">
            <a:spAutoFit/>
          </a:bodyPr>
          <a:lstStyle/>
          <a:p>
            <a:pPr marL="12700" algn="ctr">
              <a:lnSpc>
                <a:spcPct val="100000"/>
              </a:lnSpc>
            </a:pPr>
            <a:r>
              <a:rPr sz="3600" spc="-5" dirty="0">
                <a:latin typeface="+mn-lt"/>
              </a:rPr>
              <a:t>Results</a:t>
            </a:r>
          </a:p>
        </p:txBody>
      </p:sp>
      <p:sp>
        <p:nvSpPr>
          <p:cNvPr id="3" name="object 3"/>
          <p:cNvSpPr txBox="1"/>
          <p:nvPr/>
        </p:nvSpPr>
        <p:spPr>
          <a:xfrm>
            <a:off x="813266" y="959725"/>
            <a:ext cx="8698838" cy="792525"/>
          </a:xfrm>
          <a:prstGeom prst="rect">
            <a:avLst/>
          </a:prstGeom>
        </p:spPr>
        <p:txBody>
          <a:bodyPr vert="horz" wrap="square" lIns="0" tIns="0" rIns="0" bIns="0" rtlCol="0">
            <a:spAutoFit/>
          </a:bodyPr>
          <a:lstStyle/>
          <a:p>
            <a:pPr marL="12700">
              <a:lnSpc>
                <a:spcPct val="100000"/>
              </a:lnSpc>
            </a:pPr>
            <a:r>
              <a:rPr sz="2100" b="1" dirty="0">
                <a:latin typeface="Gill Sans MT"/>
                <a:cs typeface="Gill Sans MT"/>
              </a:rPr>
              <a:t>Descriptive</a:t>
            </a:r>
            <a:r>
              <a:rPr sz="2100" b="1" spc="-80" dirty="0">
                <a:latin typeface="Gill Sans MT"/>
                <a:cs typeface="Gill Sans MT"/>
              </a:rPr>
              <a:t> </a:t>
            </a:r>
            <a:r>
              <a:rPr sz="2100" b="1" dirty="0">
                <a:latin typeface="Gill Sans MT"/>
                <a:cs typeface="Gill Sans MT"/>
              </a:rPr>
              <a:t>statistics</a:t>
            </a:r>
            <a:endParaRPr sz="2100" dirty="0">
              <a:latin typeface="Gill Sans MT"/>
              <a:cs typeface="Gill Sans MT"/>
            </a:endParaRPr>
          </a:p>
          <a:p>
            <a:pPr marL="2038350">
              <a:lnSpc>
                <a:spcPct val="100000"/>
              </a:lnSpc>
              <a:spcBef>
                <a:spcPts val="1480"/>
              </a:spcBef>
            </a:pPr>
            <a:r>
              <a:rPr dirty="0">
                <a:latin typeface="Gill Sans MT"/>
                <a:cs typeface="Gill Sans MT"/>
              </a:rPr>
              <a:t>Descriptive statistics by gender, median (interquartile</a:t>
            </a:r>
            <a:r>
              <a:rPr spc="-100" dirty="0">
                <a:latin typeface="Gill Sans MT"/>
                <a:cs typeface="Gill Sans MT"/>
              </a:rPr>
              <a:t> </a:t>
            </a:r>
            <a:r>
              <a:rPr dirty="0">
                <a:latin typeface="Gill Sans MT"/>
                <a:cs typeface="Gill Sans MT"/>
              </a:rPr>
              <a:t>range)</a:t>
            </a:r>
          </a:p>
        </p:txBody>
      </p:sp>
      <p:graphicFrame>
        <p:nvGraphicFramePr>
          <p:cNvPr id="4" name="object 4"/>
          <p:cNvGraphicFramePr>
            <a:graphicFrameLocks noGrp="1"/>
          </p:cNvGraphicFramePr>
          <p:nvPr>
            <p:extLst>
              <p:ext uri="{D42A27DB-BD31-4B8C-83A1-F6EECF244321}">
                <p14:modId xmlns:p14="http://schemas.microsoft.com/office/powerpoint/2010/main" val="581879843"/>
              </p:ext>
            </p:extLst>
          </p:nvPr>
        </p:nvGraphicFramePr>
        <p:xfrm>
          <a:off x="1371600" y="1960365"/>
          <a:ext cx="7315200" cy="3983235"/>
        </p:xfrm>
        <a:graphic>
          <a:graphicData uri="http://schemas.openxmlformats.org/drawingml/2006/table">
            <a:tbl>
              <a:tblPr firstRow="1" bandRow="1">
                <a:tableStyleId>{2D5ABB26-0587-4C30-8999-92F81FD0307C}</a:tableStyleId>
              </a:tblPr>
              <a:tblGrid>
                <a:gridCol w="3042745">
                  <a:extLst>
                    <a:ext uri="{9D8B030D-6E8A-4147-A177-3AD203B41FA5}">
                      <a16:colId xmlns:a16="http://schemas.microsoft.com/office/drawing/2014/main" val="20000"/>
                    </a:ext>
                  </a:extLst>
                </a:gridCol>
                <a:gridCol w="2002221">
                  <a:extLst>
                    <a:ext uri="{9D8B030D-6E8A-4147-A177-3AD203B41FA5}">
                      <a16:colId xmlns:a16="http://schemas.microsoft.com/office/drawing/2014/main" val="20001"/>
                    </a:ext>
                  </a:extLst>
                </a:gridCol>
                <a:gridCol w="252247">
                  <a:extLst>
                    <a:ext uri="{9D8B030D-6E8A-4147-A177-3AD203B41FA5}">
                      <a16:colId xmlns:a16="http://schemas.microsoft.com/office/drawing/2014/main" val="20002"/>
                    </a:ext>
                  </a:extLst>
                </a:gridCol>
                <a:gridCol w="2017987">
                  <a:extLst>
                    <a:ext uri="{9D8B030D-6E8A-4147-A177-3AD203B41FA5}">
                      <a16:colId xmlns:a16="http://schemas.microsoft.com/office/drawing/2014/main" val="20003"/>
                    </a:ext>
                  </a:extLst>
                </a:gridCol>
              </a:tblGrid>
              <a:tr h="515375">
                <a:tc>
                  <a:txBody>
                    <a:bodyPr/>
                    <a:lstStyle/>
                    <a:p>
                      <a:endParaRPr sz="1800" dirty="0">
                        <a:latin typeface="Gill Sans MT"/>
                        <a:cs typeface="Gill Sans MT"/>
                      </a:endParaRPr>
                    </a:p>
                  </a:txBody>
                  <a:tcPr marL="0" marR="0" marT="0" marB="0">
                    <a:lnT w="19069">
                      <a:solidFill>
                        <a:srgbClr val="808080"/>
                      </a:solidFill>
                      <a:prstDash val="solid"/>
                    </a:lnT>
                  </a:tcPr>
                </a:tc>
                <a:tc>
                  <a:txBody>
                    <a:bodyPr/>
                    <a:lstStyle/>
                    <a:p>
                      <a:pPr marR="294005" algn="r">
                        <a:lnSpc>
                          <a:spcPct val="100000"/>
                        </a:lnSpc>
                        <a:spcBef>
                          <a:spcPts val="100"/>
                        </a:spcBef>
                      </a:pPr>
                      <a:r>
                        <a:rPr sz="1800" b="1" dirty="0">
                          <a:latin typeface="Gill Sans MT"/>
                          <a:cs typeface="Gill Sans MT"/>
                        </a:rPr>
                        <a:t>Female</a:t>
                      </a:r>
                      <a:endParaRPr sz="1800" dirty="0">
                        <a:latin typeface="Gill Sans MT"/>
                        <a:cs typeface="Gill Sans MT"/>
                      </a:endParaRPr>
                    </a:p>
                  </a:txBody>
                  <a:tcPr marL="0" marR="0" marT="0" marB="0">
                    <a:lnT w="19069">
                      <a:solidFill>
                        <a:srgbClr val="808080"/>
                      </a:solidFill>
                      <a:prstDash val="solid"/>
                    </a:lnT>
                    <a:lnB w="9534">
                      <a:solidFill>
                        <a:srgbClr val="808080"/>
                      </a:solidFill>
                      <a:prstDash val="solid"/>
                    </a:lnB>
                  </a:tcPr>
                </a:tc>
                <a:tc>
                  <a:txBody>
                    <a:bodyPr/>
                    <a:lstStyle/>
                    <a:p>
                      <a:endParaRPr sz="1800">
                        <a:latin typeface="Gill Sans MT"/>
                        <a:cs typeface="Gill Sans MT"/>
                      </a:endParaRPr>
                    </a:p>
                  </a:txBody>
                  <a:tcPr marL="0" marR="0" marT="0" marB="0">
                    <a:lnT w="19069">
                      <a:solidFill>
                        <a:srgbClr val="808080"/>
                      </a:solidFill>
                      <a:prstDash val="solid"/>
                    </a:lnT>
                  </a:tcPr>
                </a:tc>
                <a:tc>
                  <a:txBody>
                    <a:bodyPr/>
                    <a:lstStyle/>
                    <a:p>
                      <a:pPr marL="405765">
                        <a:lnSpc>
                          <a:spcPct val="100000"/>
                        </a:lnSpc>
                        <a:spcBef>
                          <a:spcPts val="100"/>
                        </a:spcBef>
                      </a:pPr>
                      <a:r>
                        <a:rPr sz="1800" b="1" dirty="0">
                          <a:latin typeface="Gill Sans MT"/>
                          <a:cs typeface="Gill Sans MT"/>
                        </a:rPr>
                        <a:t>Male</a:t>
                      </a:r>
                      <a:endParaRPr sz="1800">
                        <a:latin typeface="Gill Sans MT"/>
                        <a:cs typeface="Gill Sans MT"/>
                      </a:endParaRPr>
                    </a:p>
                  </a:txBody>
                  <a:tcPr marL="0" marR="0" marT="0" marB="0">
                    <a:lnT w="19069">
                      <a:solidFill>
                        <a:srgbClr val="808080"/>
                      </a:solidFill>
                      <a:prstDash val="solid"/>
                    </a:lnT>
                    <a:lnB w="9534">
                      <a:solidFill>
                        <a:srgbClr val="808080"/>
                      </a:solidFill>
                      <a:prstDash val="solid"/>
                    </a:lnB>
                  </a:tcPr>
                </a:tc>
                <a:extLst>
                  <a:ext uri="{0D108BD9-81ED-4DB2-BD59-A6C34878D82A}">
                    <a16:rowId xmlns:a16="http://schemas.microsoft.com/office/drawing/2014/main" val="10000"/>
                  </a:ext>
                </a:extLst>
              </a:tr>
              <a:tr h="506640">
                <a:tc>
                  <a:txBody>
                    <a:bodyPr/>
                    <a:lstStyle/>
                    <a:p>
                      <a:pPr marR="154305" algn="ctr">
                        <a:lnSpc>
                          <a:spcPct val="100000"/>
                        </a:lnSpc>
                        <a:spcBef>
                          <a:spcPts val="60"/>
                        </a:spcBef>
                      </a:pPr>
                      <a:r>
                        <a:rPr sz="1800" b="1" dirty="0">
                          <a:latin typeface="Gill Sans MT"/>
                          <a:cs typeface="Gill Sans MT"/>
                        </a:rPr>
                        <a:t>Trait</a:t>
                      </a:r>
                      <a:endParaRPr sz="1800">
                        <a:latin typeface="Gill Sans MT"/>
                        <a:cs typeface="Gill Sans MT"/>
                      </a:endParaRPr>
                    </a:p>
                  </a:txBody>
                  <a:tcPr marL="0" marR="0" marT="0" marB="0">
                    <a:lnB w="9534">
                      <a:solidFill>
                        <a:srgbClr val="808080"/>
                      </a:solidFill>
                      <a:prstDash val="solid"/>
                    </a:lnB>
                  </a:tcPr>
                </a:tc>
                <a:tc>
                  <a:txBody>
                    <a:bodyPr/>
                    <a:lstStyle/>
                    <a:p>
                      <a:pPr marR="282575" algn="r">
                        <a:lnSpc>
                          <a:spcPct val="100000"/>
                        </a:lnSpc>
                        <a:spcBef>
                          <a:spcPts val="100"/>
                        </a:spcBef>
                      </a:pPr>
                      <a:r>
                        <a:rPr sz="1800" b="1" dirty="0">
                          <a:latin typeface="Gill Sans MT"/>
                          <a:cs typeface="Gill Sans MT"/>
                        </a:rPr>
                        <a:t>(n=263)</a:t>
                      </a:r>
                      <a:endParaRPr sz="1800" dirty="0">
                        <a:latin typeface="Gill Sans MT"/>
                        <a:cs typeface="Gill Sans MT"/>
                      </a:endParaRPr>
                    </a:p>
                  </a:txBody>
                  <a:tcPr marL="0" marR="0" marT="0" marB="0">
                    <a:lnT w="9534">
                      <a:solidFill>
                        <a:srgbClr val="808080"/>
                      </a:solidFill>
                      <a:prstDash val="solid"/>
                    </a:lnT>
                    <a:lnB w="9534">
                      <a:solidFill>
                        <a:srgbClr val="808080"/>
                      </a:solidFill>
                      <a:prstDash val="solid"/>
                    </a:lnB>
                  </a:tcPr>
                </a:tc>
                <a:tc>
                  <a:txBody>
                    <a:bodyPr/>
                    <a:lstStyle/>
                    <a:p>
                      <a:endParaRPr sz="1800" dirty="0">
                        <a:latin typeface="Gill Sans MT"/>
                        <a:cs typeface="Gill Sans MT"/>
                      </a:endParaRPr>
                    </a:p>
                  </a:txBody>
                  <a:tcPr marL="0" marR="0" marT="0" marB="0">
                    <a:lnB w="9534">
                      <a:solidFill>
                        <a:srgbClr val="808080"/>
                      </a:solidFill>
                      <a:prstDash val="solid"/>
                    </a:lnB>
                  </a:tcPr>
                </a:tc>
                <a:tc>
                  <a:txBody>
                    <a:bodyPr/>
                    <a:lstStyle/>
                    <a:p>
                      <a:pPr marL="285750">
                        <a:lnSpc>
                          <a:spcPct val="100000"/>
                        </a:lnSpc>
                        <a:spcBef>
                          <a:spcPts val="100"/>
                        </a:spcBef>
                      </a:pPr>
                      <a:r>
                        <a:rPr sz="1800" b="1" dirty="0">
                          <a:latin typeface="Gill Sans MT"/>
                          <a:cs typeface="Gill Sans MT"/>
                        </a:rPr>
                        <a:t>(n=283)</a:t>
                      </a:r>
                      <a:endParaRPr sz="1800">
                        <a:latin typeface="Gill Sans MT"/>
                        <a:cs typeface="Gill Sans MT"/>
                      </a:endParaRPr>
                    </a:p>
                  </a:txBody>
                  <a:tcPr marL="0" marR="0" marT="0" marB="0">
                    <a:lnT w="9534">
                      <a:solidFill>
                        <a:srgbClr val="808080"/>
                      </a:solidFill>
                      <a:prstDash val="solid"/>
                    </a:lnT>
                    <a:lnB w="9534">
                      <a:solidFill>
                        <a:srgbClr val="808080"/>
                      </a:solidFill>
                      <a:prstDash val="solid"/>
                    </a:lnB>
                  </a:tcPr>
                </a:tc>
                <a:extLst>
                  <a:ext uri="{0D108BD9-81ED-4DB2-BD59-A6C34878D82A}">
                    <a16:rowId xmlns:a16="http://schemas.microsoft.com/office/drawing/2014/main" val="10001"/>
                  </a:ext>
                </a:extLst>
              </a:tr>
              <a:tr h="504516">
                <a:tc>
                  <a:txBody>
                    <a:bodyPr/>
                    <a:lstStyle/>
                    <a:p>
                      <a:pPr marL="23495">
                        <a:lnSpc>
                          <a:spcPct val="100000"/>
                        </a:lnSpc>
                        <a:spcBef>
                          <a:spcPts val="100"/>
                        </a:spcBef>
                      </a:pPr>
                      <a:r>
                        <a:rPr sz="1800" dirty="0">
                          <a:latin typeface="Gill Sans MT"/>
                          <a:cs typeface="Gill Sans MT"/>
                        </a:rPr>
                        <a:t>log(TG</a:t>
                      </a:r>
                      <a:r>
                        <a:rPr sz="1800" spc="-100" dirty="0">
                          <a:latin typeface="Gill Sans MT"/>
                          <a:cs typeface="Gill Sans MT"/>
                        </a:rPr>
                        <a:t> </a:t>
                      </a:r>
                      <a:r>
                        <a:rPr sz="1800" dirty="0">
                          <a:latin typeface="Gill Sans MT"/>
                          <a:cs typeface="Gill Sans MT"/>
                        </a:rPr>
                        <a:t>(mmol/l))</a:t>
                      </a:r>
                      <a:endParaRPr sz="1800">
                        <a:latin typeface="Gill Sans MT"/>
                        <a:cs typeface="Gill Sans MT"/>
                      </a:endParaRPr>
                    </a:p>
                  </a:txBody>
                  <a:tcPr marL="0" marR="0" marT="0" marB="0">
                    <a:lnT w="9534">
                      <a:solidFill>
                        <a:srgbClr val="808080"/>
                      </a:solidFill>
                      <a:prstDash val="solid"/>
                    </a:lnT>
                  </a:tcPr>
                </a:tc>
                <a:tc>
                  <a:txBody>
                    <a:bodyPr/>
                    <a:lstStyle/>
                    <a:p>
                      <a:pPr marL="23495">
                        <a:lnSpc>
                          <a:spcPct val="100000"/>
                        </a:lnSpc>
                        <a:spcBef>
                          <a:spcPts val="100"/>
                        </a:spcBef>
                      </a:pPr>
                      <a:r>
                        <a:rPr sz="1800" dirty="0">
                          <a:latin typeface="Gill Sans MT"/>
                          <a:cs typeface="Gill Sans MT"/>
                        </a:rPr>
                        <a:t>1.44</a:t>
                      </a:r>
                      <a:r>
                        <a:rPr sz="1800" spc="-100" dirty="0">
                          <a:latin typeface="Gill Sans MT"/>
                          <a:cs typeface="Gill Sans MT"/>
                        </a:rPr>
                        <a:t> </a:t>
                      </a:r>
                      <a:r>
                        <a:rPr sz="1800" dirty="0">
                          <a:latin typeface="Gill Sans MT"/>
                          <a:cs typeface="Gill Sans MT"/>
                        </a:rPr>
                        <a:t>(0.53)</a:t>
                      </a:r>
                      <a:endParaRPr sz="1800">
                        <a:latin typeface="Gill Sans MT"/>
                        <a:cs typeface="Gill Sans MT"/>
                      </a:endParaRPr>
                    </a:p>
                  </a:txBody>
                  <a:tcPr marL="0" marR="0" marT="0" marB="0">
                    <a:lnT w="9534">
                      <a:solidFill>
                        <a:srgbClr val="808080"/>
                      </a:solidFill>
                      <a:prstDash val="solid"/>
                    </a:lnT>
                  </a:tcPr>
                </a:tc>
                <a:tc>
                  <a:txBody>
                    <a:bodyPr/>
                    <a:lstStyle/>
                    <a:p>
                      <a:endParaRPr sz="1800" dirty="0">
                        <a:latin typeface="Gill Sans MT"/>
                        <a:cs typeface="Gill Sans MT"/>
                      </a:endParaRPr>
                    </a:p>
                  </a:txBody>
                  <a:tcPr marL="0" marR="0" marT="0" marB="0">
                    <a:lnT w="9534">
                      <a:solidFill>
                        <a:srgbClr val="808080"/>
                      </a:solidFill>
                      <a:prstDash val="solid"/>
                    </a:lnT>
                  </a:tcPr>
                </a:tc>
                <a:tc>
                  <a:txBody>
                    <a:bodyPr/>
                    <a:lstStyle/>
                    <a:p>
                      <a:pPr marL="23495">
                        <a:lnSpc>
                          <a:spcPct val="100000"/>
                        </a:lnSpc>
                        <a:spcBef>
                          <a:spcPts val="100"/>
                        </a:spcBef>
                      </a:pPr>
                      <a:r>
                        <a:rPr sz="1800" dirty="0">
                          <a:latin typeface="Gill Sans MT"/>
                          <a:cs typeface="Gill Sans MT"/>
                        </a:rPr>
                        <a:t>1.38</a:t>
                      </a:r>
                      <a:r>
                        <a:rPr sz="1800" spc="-100" dirty="0">
                          <a:latin typeface="Gill Sans MT"/>
                          <a:cs typeface="Gill Sans MT"/>
                        </a:rPr>
                        <a:t> </a:t>
                      </a:r>
                      <a:r>
                        <a:rPr sz="1800" dirty="0">
                          <a:latin typeface="Gill Sans MT"/>
                          <a:cs typeface="Gill Sans MT"/>
                        </a:rPr>
                        <a:t>(0.6)</a:t>
                      </a:r>
                    </a:p>
                  </a:txBody>
                  <a:tcPr marL="0" marR="0" marT="0" marB="0">
                    <a:lnT w="9534">
                      <a:solidFill>
                        <a:srgbClr val="808080"/>
                      </a:solidFill>
                      <a:prstDash val="solid"/>
                    </a:lnT>
                  </a:tcPr>
                </a:tc>
                <a:extLst>
                  <a:ext uri="{0D108BD9-81ED-4DB2-BD59-A6C34878D82A}">
                    <a16:rowId xmlns:a16="http://schemas.microsoft.com/office/drawing/2014/main" val="10002"/>
                  </a:ext>
                </a:extLst>
              </a:tr>
              <a:tr h="489169">
                <a:tc>
                  <a:txBody>
                    <a:bodyPr/>
                    <a:lstStyle/>
                    <a:p>
                      <a:pPr marL="23495">
                        <a:lnSpc>
                          <a:spcPct val="100000"/>
                        </a:lnSpc>
                        <a:spcBef>
                          <a:spcPts val="70"/>
                        </a:spcBef>
                      </a:pPr>
                      <a:r>
                        <a:rPr sz="1800" dirty="0">
                          <a:latin typeface="Gill Sans MT"/>
                          <a:cs typeface="Gill Sans MT"/>
                        </a:rPr>
                        <a:t>LDL-C</a:t>
                      </a:r>
                      <a:r>
                        <a:rPr sz="1800" spc="-100" dirty="0">
                          <a:latin typeface="Gill Sans MT"/>
                          <a:cs typeface="Gill Sans MT"/>
                        </a:rPr>
                        <a:t> </a:t>
                      </a:r>
                      <a:r>
                        <a:rPr sz="1800" dirty="0">
                          <a:latin typeface="Gill Sans MT"/>
                          <a:cs typeface="Gill Sans MT"/>
                        </a:rPr>
                        <a:t>(mmol/l)</a:t>
                      </a:r>
                      <a:endParaRPr sz="1800">
                        <a:latin typeface="Gill Sans MT"/>
                        <a:cs typeface="Gill Sans MT"/>
                      </a:endParaRPr>
                    </a:p>
                  </a:txBody>
                  <a:tcPr marL="0" marR="0" marT="0" marB="0"/>
                </a:tc>
                <a:tc>
                  <a:txBody>
                    <a:bodyPr/>
                    <a:lstStyle/>
                    <a:p>
                      <a:pPr marL="23495">
                        <a:lnSpc>
                          <a:spcPct val="100000"/>
                        </a:lnSpc>
                        <a:spcBef>
                          <a:spcPts val="70"/>
                        </a:spcBef>
                      </a:pPr>
                      <a:r>
                        <a:rPr sz="1800" dirty="0">
                          <a:latin typeface="Gill Sans MT"/>
                          <a:cs typeface="Gill Sans MT"/>
                        </a:rPr>
                        <a:t>5.26</a:t>
                      </a:r>
                      <a:r>
                        <a:rPr sz="1800" spc="-100" dirty="0">
                          <a:latin typeface="Gill Sans MT"/>
                          <a:cs typeface="Gill Sans MT"/>
                        </a:rPr>
                        <a:t> </a:t>
                      </a:r>
                      <a:r>
                        <a:rPr sz="1800" dirty="0">
                          <a:latin typeface="Gill Sans MT"/>
                          <a:cs typeface="Gill Sans MT"/>
                        </a:rPr>
                        <a:t>(1.55)</a:t>
                      </a:r>
                      <a:endParaRPr sz="1800">
                        <a:latin typeface="Gill Sans MT"/>
                        <a:cs typeface="Gill Sans MT"/>
                      </a:endParaRPr>
                    </a:p>
                  </a:txBody>
                  <a:tcPr marL="0" marR="0" marT="0" marB="0"/>
                </a:tc>
                <a:tc>
                  <a:txBody>
                    <a:bodyPr/>
                    <a:lstStyle/>
                    <a:p>
                      <a:endParaRPr sz="1800">
                        <a:latin typeface="Gill Sans MT"/>
                        <a:cs typeface="Gill Sans MT"/>
                      </a:endParaRPr>
                    </a:p>
                  </a:txBody>
                  <a:tcPr marL="0" marR="0" marT="0" marB="0"/>
                </a:tc>
                <a:tc>
                  <a:txBody>
                    <a:bodyPr/>
                    <a:lstStyle/>
                    <a:p>
                      <a:pPr marL="23495">
                        <a:lnSpc>
                          <a:spcPct val="100000"/>
                        </a:lnSpc>
                        <a:spcBef>
                          <a:spcPts val="70"/>
                        </a:spcBef>
                      </a:pPr>
                      <a:r>
                        <a:rPr sz="1800" dirty="0">
                          <a:latin typeface="Gill Sans MT"/>
                          <a:cs typeface="Gill Sans MT"/>
                        </a:rPr>
                        <a:t>5.02</a:t>
                      </a:r>
                      <a:r>
                        <a:rPr sz="1800" spc="-100" dirty="0">
                          <a:latin typeface="Gill Sans MT"/>
                          <a:cs typeface="Gill Sans MT"/>
                        </a:rPr>
                        <a:t> </a:t>
                      </a:r>
                      <a:r>
                        <a:rPr sz="1800" dirty="0">
                          <a:latin typeface="Gill Sans MT"/>
                          <a:cs typeface="Gill Sans MT"/>
                        </a:rPr>
                        <a:t>(1.53)</a:t>
                      </a:r>
                    </a:p>
                  </a:txBody>
                  <a:tcPr marL="0" marR="0" marT="0" marB="0"/>
                </a:tc>
                <a:extLst>
                  <a:ext uri="{0D108BD9-81ED-4DB2-BD59-A6C34878D82A}">
                    <a16:rowId xmlns:a16="http://schemas.microsoft.com/office/drawing/2014/main" val="10003"/>
                  </a:ext>
                </a:extLst>
              </a:tr>
              <a:tr h="489169">
                <a:tc>
                  <a:txBody>
                    <a:bodyPr/>
                    <a:lstStyle/>
                    <a:p>
                      <a:pPr marL="23495">
                        <a:lnSpc>
                          <a:spcPct val="100000"/>
                        </a:lnSpc>
                        <a:spcBef>
                          <a:spcPts val="70"/>
                        </a:spcBef>
                      </a:pPr>
                      <a:r>
                        <a:rPr sz="1800" dirty="0">
                          <a:latin typeface="Gill Sans MT"/>
                          <a:cs typeface="Gill Sans MT"/>
                        </a:rPr>
                        <a:t>HDL-C</a:t>
                      </a:r>
                      <a:r>
                        <a:rPr sz="1800" spc="-100" dirty="0">
                          <a:latin typeface="Gill Sans MT"/>
                          <a:cs typeface="Gill Sans MT"/>
                        </a:rPr>
                        <a:t> </a:t>
                      </a:r>
                      <a:r>
                        <a:rPr sz="1800" dirty="0">
                          <a:latin typeface="Gill Sans MT"/>
                          <a:cs typeface="Gill Sans MT"/>
                        </a:rPr>
                        <a:t>(mmol/l)</a:t>
                      </a:r>
                      <a:endParaRPr sz="1800">
                        <a:latin typeface="Gill Sans MT"/>
                        <a:cs typeface="Gill Sans MT"/>
                      </a:endParaRPr>
                    </a:p>
                  </a:txBody>
                  <a:tcPr marL="0" marR="0" marT="0" marB="0"/>
                </a:tc>
                <a:tc>
                  <a:txBody>
                    <a:bodyPr/>
                    <a:lstStyle/>
                    <a:p>
                      <a:pPr marL="23495">
                        <a:lnSpc>
                          <a:spcPct val="100000"/>
                        </a:lnSpc>
                        <a:spcBef>
                          <a:spcPts val="70"/>
                        </a:spcBef>
                      </a:pPr>
                      <a:r>
                        <a:rPr sz="1800" dirty="0">
                          <a:latin typeface="Gill Sans MT"/>
                          <a:cs typeface="Gill Sans MT"/>
                        </a:rPr>
                        <a:t>2.3</a:t>
                      </a:r>
                      <a:r>
                        <a:rPr sz="1800" spc="-100" dirty="0">
                          <a:latin typeface="Gill Sans MT"/>
                          <a:cs typeface="Gill Sans MT"/>
                        </a:rPr>
                        <a:t> </a:t>
                      </a:r>
                      <a:r>
                        <a:rPr sz="1800" dirty="0">
                          <a:latin typeface="Gill Sans MT"/>
                          <a:cs typeface="Gill Sans MT"/>
                        </a:rPr>
                        <a:t>(0.77)</a:t>
                      </a:r>
                      <a:endParaRPr sz="1800">
                        <a:latin typeface="Gill Sans MT"/>
                        <a:cs typeface="Gill Sans MT"/>
                      </a:endParaRPr>
                    </a:p>
                  </a:txBody>
                  <a:tcPr marL="0" marR="0" marT="0" marB="0"/>
                </a:tc>
                <a:tc>
                  <a:txBody>
                    <a:bodyPr/>
                    <a:lstStyle/>
                    <a:p>
                      <a:endParaRPr sz="1800">
                        <a:latin typeface="Gill Sans MT"/>
                        <a:cs typeface="Gill Sans MT"/>
                      </a:endParaRPr>
                    </a:p>
                  </a:txBody>
                  <a:tcPr marL="0" marR="0" marT="0" marB="0"/>
                </a:tc>
                <a:tc>
                  <a:txBody>
                    <a:bodyPr/>
                    <a:lstStyle/>
                    <a:p>
                      <a:pPr marL="23495">
                        <a:lnSpc>
                          <a:spcPct val="100000"/>
                        </a:lnSpc>
                        <a:spcBef>
                          <a:spcPts val="70"/>
                        </a:spcBef>
                      </a:pPr>
                      <a:r>
                        <a:rPr sz="1800" dirty="0">
                          <a:latin typeface="Gill Sans MT"/>
                          <a:cs typeface="Gill Sans MT"/>
                        </a:rPr>
                        <a:t>2.05</a:t>
                      </a:r>
                      <a:r>
                        <a:rPr sz="1800" spc="-100" dirty="0">
                          <a:latin typeface="Gill Sans MT"/>
                          <a:cs typeface="Gill Sans MT"/>
                        </a:rPr>
                        <a:t> </a:t>
                      </a:r>
                      <a:r>
                        <a:rPr sz="1800" dirty="0">
                          <a:latin typeface="Gill Sans MT"/>
                          <a:cs typeface="Gill Sans MT"/>
                        </a:rPr>
                        <a:t>(0.66)</a:t>
                      </a:r>
                    </a:p>
                  </a:txBody>
                  <a:tcPr marL="0" marR="0" marT="0" marB="0"/>
                </a:tc>
                <a:extLst>
                  <a:ext uri="{0D108BD9-81ED-4DB2-BD59-A6C34878D82A}">
                    <a16:rowId xmlns:a16="http://schemas.microsoft.com/office/drawing/2014/main" val="10004"/>
                  </a:ext>
                </a:extLst>
              </a:tr>
              <a:tr h="489169">
                <a:tc>
                  <a:txBody>
                    <a:bodyPr/>
                    <a:lstStyle/>
                    <a:p>
                      <a:pPr marL="23495">
                        <a:lnSpc>
                          <a:spcPct val="100000"/>
                        </a:lnSpc>
                        <a:spcBef>
                          <a:spcPts val="70"/>
                        </a:spcBef>
                      </a:pPr>
                      <a:r>
                        <a:rPr sz="1800" dirty="0">
                          <a:latin typeface="Gill Sans MT"/>
                          <a:cs typeface="Gill Sans MT"/>
                        </a:rPr>
                        <a:t>TC</a:t>
                      </a:r>
                      <a:r>
                        <a:rPr sz="1800" spc="-100" dirty="0">
                          <a:latin typeface="Gill Sans MT"/>
                          <a:cs typeface="Gill Sans MT"/>
                        </a:rPr>
                        <a:t> </a:t>
                      </a:r>
                      <a:r>
                        <a:rPr sz="1800" dirty="0">
                          <a:latin typeface="Gill Sans MT"/>
                          <a:cs typeface="Gill Sans MT"/>
                        </a:rPr>
                        <a:t>(mmol/l)</a:t>
                      </a:r>
                      <a:endParaRPr sz="1800">
                        <a:latin typeface="Gill Sans MT"/>
                        <a:cs typeface="Gill Sans MT"/>
                      </a:endParaRPr>
                    </a:p>
                  </a:txBody>
                  <a:tcPr marL="0" marR="0" marT="0" marB="0"/>
                </a:tc>
                <a:tc>
                  <a:txBody>
                    <a:bodyPr/>
                    <a:lstStyle/>
                    <a:p>
                      <a:pPr marL="23495">
                        <a:lnSpc>
                          <a:spcPct val="100000"/>
                        </a:lnSpc>
                        <a:spcBef>
                          <a:spcPts val="70"/>
                        </a:spcBef>
                      </a:pPr>
                      <a:r>
                        <a:rPr sz="1800" dirty="0">
                          <a:latin typeface="Gill Sans MT"/>
                          <a:cs typeface="Gill Sans MT"/>
                        </a:rPr>
                        <a:t>8.55</a:t>
                      </a:r>
                      <a:r>
                        <a:rPr sz="1800" spc="-100" dirty="0">
                          <a:latin typeface="Gill Sans MT"/>
                          <a:cs typeface="Gill Sans MT"/>
                        </a:rPr>
                        <a:t> </a:t>
                      </a:r>
                      <a:r>
                        <a:rPr sz="1800" dirty="0">
                          <a:latin typeface="Gill Sans MT"/>
                          <a:cs typeface="Gill Sans MT"/>
                        </a:rPr>
                        <a:t>(1.79)</a:t>
                      </a:r>
                    </a:p>
                  </a:txBody>
                  <a:tcPr marL="0" marR="0" marT="0" marB="0"/>
                </a:tc>
                <a:tc>
                  <a:txBody>
                    <a:bodyPr/>
                    <a:lstStyle/>
                    <a:p>
                      <a:endParaRPr sz="1800">
                        <a:latin typeface="Gill Sans MT"/>
                        <a:cs typeface="Gill Sans MT"/>
                      </a:endParaRPr>
                    </a:p>
                  </a:txBody>
                  <a:tcPr marL="0" marR="0" marT="0" marB="0"/>
                </a:tc>
                <a:tc>
                  <a:txBody>
                    <a:bodyPr/>
                    <a:lstStyle/>
                    <a:p>
                      <a:pPr marL="23495">
                        <a:lnSpc>
                          <a:spcPct val="100000"/>
                        </a:lnSpc>
                        <a:spcBef>
                          <a:spcPts val="70"/>
                        </a:spcBef>
                      </a:pPr>
                      <a:r>
                        <a:rPr sz="1800" dirty="0">
                          <a:latin typeface="Gill Sans MT"/>
                          <a:cs typeface="Gill Sans MT"/>
                        </a:rPr>
                        <a:t>7.96</a:t>
                      </a:r>
                      <a:r>
                        <a:rPr sz="1800" spc="-100" dirty="0">
                          <a:latin typeface="Gill Sans MT"/>
                          <a:cs typeface="Gill Sans MT"/>
                        </a:rPr>
                        <a:t> </a:t>
                      </a:r>
                      <a:r>
                        <a:rPr sz="1800" dirty="0">
                          <a:latin typeface="Gill Sans MT"/>
                          <a:cs typeface="Gill Sans MT"/>
                        </a:rPr>
                        <a:t>(1.65)</a:t>
                      </a:r>
                    </a:p>
                  </a:txBody>
                  <a:tcPr marL="0" marR="0" marT="0" marB="0"/>
                </a:tc>
                <a:extLst>
                  <a:ext uri="{0D108BD9-81ED-4DB2-BD59-A6C34878D82A}">
                    <a16:rowId xmlns:a16="http://schemas.microsoft.com/office/drawing/2014/main" val="10005"/>
                  </a:ext>
                </a:extLst>
              </a:tr>
              <a:tr h="489169">
                <a:tc>
                  <a:txBody>
                    <a:bodyPr/>
                    <a:lstStyle/>
                    <a:p>
                      <a:pPr marL="23495">
                        <a:lnSpc>
                          <a:spcPct val="100000"/>
                        </a:lnSpc>
                        <a:spcBef>
                          <a:spcPts val="70"/>
                        </a:spcBef>
                      </a:pPr>
                      <a:r>
                        <a:rPr sz="1800" dirty="0">
                          <a:latin typeface="Gill Sans MT"/>
                          <a:cs typeface="Gill Sans MT"/>
                        </a:rPr>
                        <a:t>Age</a:t>
                      </a:r>
                      <a:r>
                        <a:rPr sz="1800" spc="-100" dirty="0">
                          <a:latin typeface="Gill Sans MT"/>
                          <a:cs typeface="Gill Sans MT"/>
                        </a:rPr>
                        <a:t> </a:t>
                      </a:r>
                      <a:r>
                        <a:rPr sz="1800" dirty="0">
                          <a:latin typeface="Gill Sans MT"/>
                          <a:cs typeface="Gill Sans MT"/>
                        </a:rPr>
                        <a:t>(years)</a:t>
                      </a:r>
                      <a:endParaRPr sz="1800">
                        <a:latin typeface="Gill Sans MT"/>
                        <a:cs typeface="Gill Sans MT"/>
                      </a:endParaRPr>
                    </a:p>
                  </a:txBody>
                  <a:tcPr marL="0" marR="0" marT="0" marB="0"/>
                </a:tc>
                <a:tc>
                  <a:txBody>
                    <a:bodyPr/>
                    <a:lstStyle/>
                    <a:p>
                      <a:pPr marL="23495">
                        <a:lnSpc>
                          <a:spcPct val="100000"/>
                        </a:lnSpc>
                        <a:spcBef>
                          <a:spcPts val="70"/>
                        </a:spcBef>
                      </a:pPr>
                      <a:r>
                        <a:rPr sz="1800" dirty="0">
                          <a:latin typeface="Gill Sans MT"/>
                          <a:cs typeface="Gill Sans MT"/>
                        </a:rPr>
                        <a:t>16.77</a:t>
                      </a:r>
                      <a:r>
                        <a:rPr sz="1800" spc="-100" dirty="0">
                          <a:latin typeface="Gill Sans MT"/>
                          <a:cs typeface="Gill Sans MT"/>
                        </a:rPr>
                        <a:t> </a:t>
                      </a:r>
                      <a:r>
                        <a:rPr sz="1800" dirty="0">
                          <a:latin typeface="Gill Sans MT"/>
                          <a:cs typeface="Gill Sans MT"/>
                        </a:rPr>
                        <a:t>(0.3)</a:t>
                      </a:r>
                      <a:endParaRPr sz="1800">
                        <a:latin typeface="Gill Sans MT"/>
                        <a:cs typeface="Gill Sans MT"/>
                      </a:endParaRPr>
                    </a:p>
                  </a:txBody>
                  <a:tcPr marL="0" marR="0" marT="0" marB="0"/>
                </a:tc>
                <a:tc>
                  <a:txBody>
                    <a:bodyPr/>
                    <a:lstStyle/>
                    <a:p>
                      <a:endParaRPr sz="1800">
                        <a:latin typeface="Gill Sans MT"/>
                        <a:cs typeface="Gill Sans MT"/>
                      </a:endParaRPr>
                    </a:p>
                  </a:txBody>
                  <a:tcPr marL="0" marR="0" marT="0" marB="0"/>
                </a:tc>
                <a:tc>
                  <a:txBody>
                    <a:bodyPr/>
                    <a:lstStyle/>
                    <a:p>
                      <a:pPr marL="23495">
                        <a:lnSpc>
                          <a:spcPct val="100000"/>
                        </a:lnSpc>
                        <a:spcBef>
                          <a:spcPts val="70"/>
                        </a:spcBef>
                      </a:pPr>
                      <a:r>
                        <a:rPr sz="1800" dirty="0">
                          <a:latin typeface="Gill Sans MT"/>
                          <a:cs typeface="Gill Sans MT"/>
                        </a:rPr>
                        <a:t>16.76</a:t>
                      </a:r>
                      <a:r>
                        <a:rPr sz="1800" spc="-100" dirty="0">
                          <a:latin typeface="Gill Sans MT"/>
                          <a:cs typeface="Gill Sans MT"/>
                        </a:rPr>
                        <a:t> </a:t>
                      </a:r>
                      <a:r>
                        <a:rPr sz="1800" dirty="0">
                          <a:latin typeface="Gill Sans MT"/>
                          <a:cs typeface="Gill Sans MT"/>
                        </a:rPr>
                        <a:t>(0.31)</a:t>
                      </a:r>
                    </a:p>
                  </a:txBody>
                  <a:tcPr marL="0" marR="0" marT="0" marB="0"/>
                </a:tc>
                <a:extLst>
                  <a:ext uri="{0D108BD9-81ED-4DB2-BD59-A6C34878D82A}">
                    <a16:rowId xmlns:a16="http://schemas.microsoft.com/office/drawing/2014/main" val="10006"/>
                  </a:ext>
                </a:extLst>
              </a:tr>
              <a:tr h="500028">
                <a:tc>
                  <a:txBody>
                    <a:bodyPr/>
                    <a:lstStyle/>
                    <a:p>
                      <a:pPr marL="23495">
                        <a:lnSpc>
                          <a:spcPct val="100000"/>
                        </a:lnSpc>
                        <a:spcBef>
                          <a:spcPts val="70"/>
                        </a:spcBef>
                      </a:pPr>
                      <a:r>
                        <a:rPr sz="1800" dirty="0">
                          <a:latin typeface="Gill Sans MT"/>
                          <a:cs typeface="Gill Sans MT"/>
                        </a:rPr>
                        <a:t>BMI</a:t>
                      </a:r>
                      <a:r>
                        <a:rPr sz="1800" spc="-100" dirty="0">
                          <a:latin typeface="Gill Sans MT"/>
                          <a:cs typeface="Gill Sans MT"/>
                        </a:rPr>
                        <a:t> </a:t>
                      </a:r>
                      <a:r>
                        <a:rPr sz="1800" dirty="0">
                          <a:latin typeface="Gill Sans MT"/>
                          <a:cs typeface="Gill Sans MT"/>
                        </a:rPr>
                        <a:t>(kg/m2)</a:t>
                      </a:r>
                    </a:p>
                  </a:txBody>
                  <a:tcPr marL="0" marR="0" marT="0" marB="0">
                    <a:lnB w="19069">
                      <a:solidFill>
                        <a:srgbClr val="808080"/>
                      </a:solidFill>
                      <a:prstDash val="solid"/>
                    </a:lnB>
                  </a:tcPr>
                </a:tc>
                <a:tc>
                  <a:txBody>
                    <a:bodyPr/>
                    <a:lstStyle/>
                    <a:p>
                      <a:pPr marL="23495">
                        <a:lnSpc>
                          <a:spcPct val="100000"/>
                        </a:lnSpc>
                        <a:spcBef>
                          <a:spcPts val="70"/>
                        </a:spcBef>
                      </a:pPr>
                      <a:r>
                        <a:rPr sz="1800" dirty="0">
                          <a:latin typeface="Gill Sans MT"/>
                          <a:cs typeface="Gill Sans MT"/>
                        </a:rPr>
                        <a:t>23.25</a:t>
                      </a:r>
                      <a:r>
                        <a:rPr sz="1800" spc="-100" dirty="0">
                          <a:latin typeface="Gill Sans MT"/>
                          <a:cs typeface="Gill Sans MT"/>
                        </a:rPr>
                        <a:t> </a:t>
                      </a:r>
                      <a:r>
                        <a:rPr sz="1800" dirty="0">
                          <a:latin typeface="Gill Sans MT"/>
                          <a:cs typeface="Gill Sans MT"/>
                        </a:rPr>
                        <a:t>(5.33)</a:t>
                      </a:r>
                      <a:endParaRPr sz="1800">
                        <a:latin typeface="Gill Sans MT"/>
                        <a:cs typeface="Gill Sans MT"/>
                      </a:endParaRPr>
                    </a:p>
                  </a:txBody>
                  <a:tcPr marL="0" marR="0" marT="0" marB="0">
                    <a:lnB w="19069">
                      <a:solidFill>
                        <a:srgbClr val="808080"/>
                      </a:solidFill>
                      <a:prstDash val="solid"/>
                    </a:lnB>
                  </a:tcPr>
                </a:tc>
                <a:tc>
                  <a:txBody>
                    <a:bodyPr/>
                    <a:lstStyle/>
                    <a:p>
                      <a:endParaRPr sz="1800">
                        <a:latin typeface="Gill Sans MT"/>
                        <a:cs typeface="Gill Sans MT"/>
                      </a:endParaRPr>
                    </a:p>
                  </a:txBody>
                  <a:tcPr marL="0" marR="0" marT="0" marB="0">
                    <a:lnB w="19069">
                      <a:solidFill>
                        <a:srgbClr val="808080"/>
                      </a:solidFill>
                      <a:prstDash val="solid"/>
                    </a:lnB>
                  </a:tcPr>
                </a:tc>
                <a:tc>
                  <a:txBody>
                    <a:bodyPr/>
                    <a:lstStyle/>
                    <a:p>
                      <a:pPr marL="23495">
                        <a:lnSpc>
                          <a:spcPct val="100000"/>
                        </a:lnSpc>
                        <a:spcBef>
                          <a:spcPts val="70"/>
                        </a:spcBef>
                      </a:pPr>
                      <a:r>
                        <a:rPr sz="1800" dirty="0">
                          <a:latin typeface="Gill Sans MT"/>
                          <a:cs typeface="Gill Sans MT"/>
                        </a:rPr>
                        <a:t>22.31</a:t>
                      </a:r>
                      <a:r>
                        <a:rPr sz="1800" spc="-100" dirty="0">
                          <a:latin typeface="Gill Sans MT"/>
                          <a:cs typeface="Gill Sans MT"/>
                        </a:rPr>
                        <a:t> </a:t>
                      </a:r>
                      <a:r>
                        <a:rPr sz="1800" dirty="0">
                          <a:latin typeface="Gill Sans MT"/>
                          <a:cs typeface="Gill Sans MT"/>
                        </a:rPr>
                        <a:t>(5.12)</a:t>
                      </a:r>
                    </a:p>
                  </a:txBody>
                  <a:tcPr marL="0" marR="0" marT="0" marB="0">
                    <a:lnB w="19069">
                      <a:solidFill>
                        <a:srgbClr val="808080"/>
                      </a:solidFill>
                      <a:prstDash val="solid"/>
                    </a:lnB>
                  </a:tcPr>
                </a:tc>
                <a:extLst>
                  <a:ext uri="{0D108BD9-81ED-4DB2-BD59-A6C34878D82A}">
                    <a16:rowId xmlns:a16="http://schemas.microsoft.com/office/drawing/2014/main" val="10007"/>
                  </a:ext>
                </a:extLst>
              </a:tr>
            </a:tbl>
          </a:graphicData>
        </a:graphic>
      </p:graphicFrame>
      <p:sp>
        <p:nvSpPr>
          <p:cNvPr id="6" name="object 6"/>
          <p:cNvSpPr txBox="1"/>
          <p:nvPr/>
        </p:nvSpPr>
        <p:spPr>
          <a:xfrm>
            <a:off x="813266" y="6337756"/>
            <a:ext cx="6806734" cy="215444"/>
          </a:xfrm>
          <a:prstGeom prst="rect">
            <a:avLst/>
          </a:prstGeom>
        </p:spPr>
        <p:txBody>
          <a:bodyPr vert="horz" wrap="square" lIns="0" tIns="0" rIns="0" bIns="0" rtlCol="0">
            <a:spAutoFit/>
          </a:bodyPr>
          <a:lstStyle/>
          <a:p>
            <a:pPr marL="12700">
              <a:lnSpc>
                <a:spcPct val="100000"/>
              </a:lnSpc>
            </a:pPr>
            <a:r>
              <a:rPr sz="1400" dirty="0">
                <a:latin typeface="Gill Sans MT"/>
                <a:cs typeface="Gill Sans MT"/>
              </a:rPr>
              <a:t>Note: </a:t>
            </a:r>
            <a:r>
              <a:rPr lang="en-US" sz="1400" dirty="0" smtClean="0">
                <a:latin typeface="Gill Sans MT"/>
                <a:cs typeface="Gill Sans MT"/>
              </a:rPr>
              <a:t>mmoll/ </a:t>
            </a:r>
            <a:r>
              <a:rPr lang="en-US" sz="1400" dirty="0" smtClean="0"/>
              <a:t>millimoles </a:t>
            </a:r>
            <a:r>
              <a:rPr lang="en-US" sz="1400" dirty="0"/>
              <a:t>per </a:t>
            </a:r>
            <a:r>
              <a:rPr lang="en-US" sz="1400" dirty="0" smtClean="0"/>
              <a:t>litre; </a:t>
            </a:r>
            <a:r>
              <a:rPr lang="en-US" sz="1400" dirty="0">
                <a:latin typeface="Gill Sans MT"/>
                <a:cs typeface="Gill Sans MT"/>
              </a:rPr>
              <a:t> </a:t>
            </a:r>
            <a:r>
              <a:rPr sz="1400" dirty="0" smtClean="0">
                <a:latin typeface="Gill Sans MT"/>
                <a:cs typeface="Gill Sans MT"/>
              </a:rPr>
              <a:t>All </a:t>
            </a:r>
            <a:r>
              <a:rPr sz="1400" dirty="0">
                <a:latin typeface="Gill Sans MT"/>
                <a:cs typeface="Gill Sans MT"/>
              </a:rPr>
              <a:t>subsequent references to TG refer to</a:t>
            </a:r>
            <a:r>
              <a:rPr sz="1400" spc="-100" dirty="0">
                <a:latin typeface="Gill Sans MT"/>
                <a:cs typeface="Gill Sans MT"/>
              </a:rPr>
              <a:t> </a:t>
            </a:r>
            <a:r>
              <a:rPr sz="1400" dirty="0">
                <a:latin typeface="Gill Sans MT"/>
                <a:cs typeface="Gill Sans MT"/>
              </a:rPr>
              <a:t>log(TG).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13266" y="959725"/>
            <a:ext cx="7026909" cy="721995"/>
          </a:xfrm>
          <a:prstGeom prst="rect">
            <a:avLst/>
          </a:prstGeom>
        </p:spPr>
        <p:txBody>
          <a:bodyPr vert="horz" wrap="square" lIns="0" tIns="0" rIns="0" bIns="0" rtlCol="0">
            <a:spAutoFit/>
          </a:bodyPr>
          <a:lstStyle/>
          <a:p>
            <a:pPr marL="12700">
              <a:lnSpc>
                <a:spcPct val="100000"/>
              </a:lnSpc>
            </a:pPr>
            <a:r>
              <a:rPr sz="2100" b="1" dirty="0">
                <a:latin typeface="Gill Sans MT"/>
                <a:cs typeface="Gill Sans MT"/>
              </a:rPr>
              <a:t>Candidate single variant tests of</a:t>
            </a:r>
            <a:r>
              <a:rPr sz="2100" b="1" spc="-60" dirty="0">
                <a:latin typeface="Gill Sans MT"/>
                <a:cs typeface="Gill Sans MT"/>
              </a:rPr>
              <a:t> </a:t>
            </a:r>
            <a:r>
              <a:rPr sz="2100" b="1" dirty="0">
                <a:latin typeface="Gill Sans MT"/>
                <a:cs typeface="Gill Sans MT"/>
              </a:rPr>
              <a:t>association</a:t>
            </a:r>
            <a:endParaRPr sz="2100">
              <a:latin typeface="Gill Sans MT"/>
              <a:cs typeface="Gill Sans MT"/>
            </a:endParaRPr>
          </a:p>
          <a:p>
            <a:pPr marL="1414145">
              <a:lnSpc>
                <a:spcPct val="100000"/>
              </a:lnSpc>
              <a:spcBef>
                <a:spcPts val="1480"/>
              </a:spcBef>
            </a:pPr>
            <a:r>
              <a:rPr sz="1400" dirty="0">
                <a:latin typeface="Gill Sans MT"/>
                <a:cs typeface="Gill Sans MT"/>
              </a:rPr>
              <a:t>Association between single variants and and serum lipid levels, additive</a:t>
            </a:r>
            <a:r>
              <a:rPr sz="1400" spc="-100" dirty="0">
                <a:latin typeface="Gill Sans MT"/>
                <a:cs typeface="Gill Sans MT"/>
              </a:rPr>
              <a:t> </a:t>
            </a:r>
            <a:r>
              <a:rPr sz="1400" dirty="0">
                <a:latin typeface="Gill Sans MT"/>
                <a:cs typeface="Gill Sans MT"/>
              </a:rPr>
              <a:t>model</a:t>
            </a:r>
            <a:endParaRPr sz="1400">
              <a:latin typeface="Gill Sans MT"/>
              <a:cs typeface="Gill Sans MT"/>
            </a:endParaRPr>
          </a:p>
        </p:txBody>
      </p:sp>
      <p:graphicFrame>
        <p:nvGraphicFramePr>
          <p:cNvPr id="4" name="object 4"/>
          <p:cNvGraphicFramePr>
            <a:graphicFrameLocks noGrp="1"/>
          </p:cNvGraphicFramePr>
          <p:nvPr/>
        </p:nvGraphicFramePr>
        <p:xfrm>
          <a:off x="2198967" y="1731765"/>
          <a:ext cx="5673160" cy="1897408"/>
        </p:xfrm>
        <a:graphic>
          <a:graphicData uri="http://schemas.openxmlformats.org/drawingml/2006/table">
            <a:tbl>
              <a:tblPr firstRow="1" bandRow="1">
                <a:tableStyleId>{2D5ABB26-0587-4C30-8999-92F81FD0307C}</a:tableStyleId>
              </a:tblPr>
              <a:tblGrid>
                <a:gridCol w="890919">
                  <a:extLst>
                    <a:ext uri="{9D8B030D-6E8A-4147-A177-3AD203B41FA5}">
                      <a16:colId xmlns:a16="http://schemas.microsoft.com/office/drawing/2014/main" val="20000"/>
                    </a:ext>
                  </a:extLst>
                </a:gridCol>
                <a:gridCol w="715629">
                  <a:extLst>
                    <a:ext uri="{9D8B030D-6E8A-4147-A177-3AD203B41FA5}">
                      <a16:colId xmlns:a16="http://schemas.microsoft.com/office/drawing/2014/main" val="20001"/>
                    </a:ext>
                  </a:extLst>
                </a:gridCol>
                <a:gridCol w="1335341">
                  <a:extLst>
                    <a:ext uri="{9D8B030D-6E8A-4147-A177-3AD203B41FA5}">
                      <a16:colId xmlns:a16="http://schemas.microsoft.com/office/drawing/2014/main" val="20002"/>
                    </a:ext>
                  </a:extLst>
                </a:gridCol>
                <a:gridCol w="616228">
                  <a:extLst>
                    <a:ext uri="{9D8B030D-6E8A-4147-A177-3AD203B41FA5}">
                      <a16:colId xmlns:a16="http://schemas.microsoft.com/office/drawing/2014/main" val="20003"/>
                    </a:ext>
                  </a:extLst>
                </a:gridCol>
                <a:gridCol w="1219262">
                  <a:extLst>
                    <a:ext uri="{9D8B030D-6E8A-4147-A177-3AD203B41FA5}">
                      <a16:colId xmlns:a16="http://schemas.microsoft.com/office/drawing/2014/main" val="20004"/>
                    </a:ext>
                  </a:extLst>
                </a:gridCol>
                <a:gridCol w="895781">
                  <a:extLst>
                    <a:ext uri="{9D8B030D-6E8A-4147-A177-3AD203B41FA5}">
                      <a16:colId xmlns:a16="http://schemas.microsoft.com/office/drawing/2014/main" val="20005"/>
                    </a:ext>
                  </a:extLst>
                </a:gridCol>
              </a:tblGrid>
              <a:tr h="281274">
                <a:tc>
                  <a:txBody>
                    <a:bodyPr/>
                    <a:lstStyle/>
                    <a:p>
                      <a:pPr marL="28575">
                        <a:lnSpc>
                          <a:spcPct val="100000"/>
                        </a:lnSpc>
                        <a:spcBef>
                          <a:spcPts val="100"/>
                        </a:spcBef>
                      </a:pPr>
                      <a:r>
                        <a:rPr sz="1400" b="1" dirty="0">
                          <a:latin typeface="Gill Sans MT"/>
                          <a:cs typeface="Gill Sans MT"/>
                        </a:rPr>
                        <a:t>rsid</a:t>
                      </a:r>
                      <a:endParaRPr sz="1400">
                        <a:latin typeface="Gill Sans MT"/>
                        <a:cs typeface="Gill Sans MT"/>
                      </a:endParaRPr>
                    </a:p>
                  </a:txBody>
                  <a:tcPr marL="0" marR="0" marT="0" marB="0">
                    <a:lnT w="19069">
                      <a:solidFill>
                        <a:srgbClr val="808080"/>
                      </a:solidFill>
                      <a:prstDash val="solid"/>
                    </a:lnT>
                    <a:lnB w="9534">
                      <a:solidFill>
                        <a:srgbClr val="808080"/>
                      </a:solidFill>
                      <a:prstDash val="solid"/>
                    </a:lnB>
                  </a:tcPr>
                </a:tc>
                <a:tc>
                  <a:txBody>
                    <a:bodyPr/>
                    <a:lstStyle/>
                    <a:p>
                      <a:pPr marL="100330">
                        <a:lnSpc>
                          <a:spcPct val="100000"/>
                        </a:lnSpc>
                        <a:spcBef>
                          <a:spcPts val="100"/>
                        </a:spcBef>
                      </a:pPr>
                      <a:r>
                        <a:rPr sz="1400" b="1" dirty="0">
                          <a:latin typeface="Gill Sans MT"/>
                          <a:cs typeface="Gill Sans MT"/>
                        </a:rPr>
                        <a:t>Trait</a:t>
                      </a:r>
                      <a:endParaRPr sz="1400">
                        <a:latin typeface="Gill Sans MT"/>
                        <a:cs typeface="Gill Sans MT"/>
                      </a:endParaRPr>
                    </a:p>
                  </a:txBody>
                  <a:tcPr marL="0" marR="0" marT="0" marB="0">
                    <a:lnT w="19069">
                      <a:solidFill>
                        <a:srgbClr val="808080"/>
                      </a:solidFill>
                      <a:prstDash val="solid"/>
                    </a:lnT>
                    <a:lnB w="9534">
                      <a:solidFill>
                        <a:srgbClr val="808080"/>
                      </a:solidFill>
                      <a:prstDash val="solid"/>
                    </a:lnB>
                  </a:tcPr>
                </a:tc>
                <a:tc>
                  <a:txBody>
                    <a:bodyPr/>
                    <a:lstStyle/>
                    <a:p>
                      <a:pPr marL="80645">
                        <a:lnSpc>
                          <a:spcPct val="100000"/>
                        </a:lnSpc>
                        <a:spcBef>
                          <a:spcPts val="100"/>
                        </a:spcBef>
                      </a:pPr>
                      <a:r>
                        <a:rPr sz="1400" b="1" dirty="0">
                          <a:latin typeface="Gill Sans MT"/>
                          <a:cs typeface="Gill Sans MT"/>
                        </a:rPr>
                        <a:t>Ref/Min</a:t>
                      </a:r>
                      <a:r>
                        <a:rPr sz="1400" b="1" spc="-100" dirty="0">
                          <a:latin typeface="Gill Sans MT"/>
                          <a:cs typeface="Gill Sans MT"/>
                        </a:rPr>
                        <a:t> </a:t>
                      </a:r>
                      <a:r>
                        <a:rPr sz="1400" b="1" dirty="0">
                          <a:latin typeface="Gill Sans MT"/>
                          <a:cs typeface="Gill Sans MT"/>
                        </a:rPr>
                        <a:t>allele</a:t>
                      </a:r>
                      <a:endParaRPr sz="1400">
                        <a:latin typeface="Gill Sans MT"/>
                        <a:cs typeface="Gill Sans MT"/>
                      </a:endParaRPr>
                    </a:p>
                  </a:txBody>
                  <a:tcPr marL="0" marR="0" marT="0" marB="0">
                    <a:lnT w="19069">
                      <a:solidFill>
                        <a:srgbClr val="808080"/>
                      </a:solidFill>
                      <a:prstDash val="solid"/>
                    </a:lnT>
                    <a:lnB w="9534">
                      <a:solidFill>
                        <a:srgbClr val="808080"/>
                      </a:solidFill>
                      <a:prstDash val="solid"/>
                    </a:lnB>
                  </a:tcPr>
                </a:tc>
                <a:tc>
                  <a:txBody>
                    <a:bodyPr/>
                    <a:lstStyle/>
                    <a:p>
                      <a:pPr marL="137795">
                        <a:lnSpc>
                          <a:spcPct val="100000"/>
                        </a:lnSpc>
                        <a:spcBef>
                          <a:spcPts val="100"/>
                        </a:spcBef>
                      </a:pPr>
                      <a:r>
                        <a:rPr sz="1400" b="1" dirty="0">
                          <a:latin typeface="Gill Sans MT"/>
                          <a:cs typeface="Gill Sans MT"/>
                        </a:rPr>
                        <a:t>MAF</a:t>
                      </a:r>
                      <a:endParaRPr sz="1400">
                        <a:latin typeface="Gill Sans MT"/>
                        <a:cs typeface="Gill Sans MT"/>
                      </a:endParaRPr>
                    </a:p>
                  </a:txBody>
                  <a:tcPr marL="0" marR="0" marT="0" marB="0">
                    <a:lnT w="19069">
                      <a:solidFill>
                        <a:srgbClr val="808080"/>
                      </a:solidFill>
                      <a:prstDash val="solid"/>
                    </a:lnT>
                    <a:lnB w="9534">
                      <a:solidFill>
                        <a:srgbClr val="808080"/>
                      </a:solidFill>
                      <a:prstDash val="solid"/>
                    </a:lnB>
                  </a:tcPr>
                </a:tc>
                <a:tc>
                  <a:txBody>
                    <a:bodyPr/>
                    <a:lstStyle/>
                    <a:p>
                      <a:pPr marL="74295">
                        <a:lnSpc>
                          <a:spcPct val="100000"/>
                        </a:lnSpc>
                        <a:spcBef>
                          <a:spcPts val="100"/>
                        </a:spcBef>
                      </a:pPr>
                      <a:r>
                        <a:rPr sz="1400" b="1" dirty="0">
                          <a:latin typeface="Gill Sans MT"/>
                          <a:cs typeface="Gill Sans MT"/>
                        </a:rPr>
                        <a:t>Effect</a:t>
                      </a:r>
                      <a:r>
                        <a:rPr sz="1400" b="1" spc="-100" dirty="0">
                          <a:latin typeface="Gill Sans MT"/>
                          <a:cs typeface="Gill Sans MT"/>
                        </a:rPr>
                        <a:t> </a:t>
                      </a:r>
                      <a:r>
                        <a:rPr sz="1400" b="1" dirty="0">
                          <a:latin typeface="Gill Sans MT"/>
                          <a:cs typeface="Gill Sans MT"/>
                        </a:rPr>
                        <a:t>(se)</a:t>
                      </a:r>
                      <a:endParaRPr sz="1400">
                        <a:latin typeface="Gill Sans MT"/>
                        <a:cs typeface="Gill Sans MT"/>
                      </a:endParaRPr>
                    </a:p>
                  </a:txBody>
                  <a:tcPr marL="0" marR="0" marT="0" marB="0">
                    <a:lnT w="19069">
                      <a:solidFill>
                        <a:srgbClr val="808080"/>
                      </a:solidFill>
                      <a:prstDash val="solid"/>
                    </a:lnT>
                    <a:lnB w="9534">
                      <a:solidFill>
                        <a:srgbClr val="808080"/>
                      </a:solidFill>
                      <a:prstDash val="solid"/>
                    </a:lnB>
                  </a:tcPr>
                </a:tc>
                <a:tc>
                  <a:txBody>
                    <a:bodyPr/>
                    <a:lstStyle/>
                    <a:p>
                      <a:pPr marL="132715">
                        <a:lnSpc>
                          <a:spcPct val="100000"/>
                        </a:lnSpc>
                        <a:spcBef>
                          <a:spcPts val="100"/>
                        </a:spcBef>
                      </a:pPr>
                      <a:r>
                        <a:rPr sz="1400" b="1" dirty="0">
                          <a:latin typeface="Gill Sans MT"/>
                          <a:cs typeface="Gill Sans MT"/>
                        </a:rPr>
                        <a:t>p-value</a:t>
                      </a:r>
                      <a:endParaRPr sz="1400">
                        <a:latin typeface="Gill Sans MT"/>
                        <a:cs typeface="Gill Sans MT"/>
                      </a:endParaRPr>
                    </a:p>
                  </a:txBody>
                  <a:tcPr marL="0" marR="0" marT="0" marB="0">
                    <a:lnT w="19069">
                      <a:solidFill>
                        <a:srgbClr val="808080"/>
                      </a:solidFill>
                      <a:prstDash val="solid"/>
                    </a:lnT>
                    <a:lnB w="9534">
                      <a:solidFill>
                        <a:srgbClr val="808080"/>
                      </a:solidFill>
                      <a:prstDash val="solid"/>
                    </a:lnB>
                  </a:tcPr>
                </a:tc>
                <a:extLst>
                  <a:ext uri="{0D108BD9-81ED-4DB2-BD59-A6C34878D82A}">
                    <a16:rowId xmlns:a16="http://schemas.microsoft.com/office/drawing/2014/main" val="10000"/>
                  </a:ext>
                </a:extLst>
              </a:tr>
              <a:tr h="275348">
                <a:tc>
                  <a:txBody>
                    <a:bodyPr/>
                    <a:lstStyle/>
                    <a:p>
                      <a:pPr marL="28575">
                        <a:lnSpc>
                          <a:spcPct val="100000"/>
                        </a:lnSpc>
                        <a:spcBef>
                          <a:spcPts val="100"/>
                        </a:spcBef>
                      </a:pPr>
                      <a:r>
                        <a:rPr sz="1400" dirty="0">
                          <a:latin typeface="Gill Sans MT"/>
                          <a:cs typeface="Gill Sans MT"/>
                        </a:rPr>
                        <a:t>rs1532085</a:t>
                      </a:r>
                      <a:endParaRPr sz="1400">
                        <a:latin typeface="Gill Sans MT"/>
                        <a:cs typeface="Gill Sans MT"/>
                      </a:endParaRPr>
                    </a:p>
                  </a:txBody>
                  <a:tcPr marL="0" marR="0" marT="0" marB="0">
                    <a:lnT w="9534">
                      <a:solidFill>
                        <a:srgbClr val="808080"/>
                      </a:solidFill>
                      <a:prstDash val="solid"/>
                    </a:lnT>
                  </a:tcPr>
                </a:tc>
                <a:tc>
                  <a:txBody>
                    <a:bodyPr/>
                    <a:lstStyle/>
                    <a:p>
                      <a:pPr marL="100330">
                        <a:lnSpc>
                          <a:spcPct val="100000"/>
                        </a:lnSpc>
                        <a:spcBef>
                          <a:spcPts val="100"/>
                        </a:spcBef>
                      </a:pPr>
                      <a:r>
                        <a:rPr sz="1400" dirty="0">
                          <a:latin typeface="Gill Sans MT"/>
                          <a:cs typeface="Gill Sans MT"/>
                        </a:rPr>
                        <a:t>HDL-C</a:t>
                      </a:r>
                      <a:endParaRPr sz="1400">
                        <a:latin typeface="Gill Sans MT"/>
                        <a:cs typeface="Gill Sans MT"/>
                      </a:endParaRPr>
                    </a:p>
                  </a:txBody>
                  <a:tcPr marL="0" marR="0" marT="0" marB="0">
                    <a:lnT w="9534">
                      <a:solidFill>
                        <a:srgbClr val="808080"/>
                      </a:solidFill>
                      <a:prstDash val="solid"/>
                    </a:lnT>
                  </a:tcPr>
                </a:tc>
                <a:tc>
                  <a:txBody>
                    <a:bodyPr/>
                    <a:lstStyle/>
                    <a:p>
                      <a:pPr marL="80645">
                        <a:lnSpc>
                          <a:spcPct val="100000"/>
                        </a:lnSpc>
                        <a:spcBef>
                          <a:spcPts val="100"/>
                        </a:spcBef>
                      </a:pPr>
                      <a:r>
                        <a:rPr sz="1400" dirty="0">
                          <a:latin typeface="Gill Sans MT"/>
                          <a:cs typeface="Gill Sans MT"/>
                        </a:rPr>
                        <a:t>G/A</a:t>
                      </a:r>
                      <a:endParaRPr sz="1400">
                        <a:latin typeface="Gill Sans MT"/>
                        <a:cs typeface="Gill Sans MT"/>
                      </a:endParaRPr>
                    </a:p>
                  </a:txBody>
                  <a:tcPr marL="0" marR="0" marT="0" marB="0">
                    <a:lnT w="9534">
                      <a:solidFill>
                        <a:srgbClr val="808080"/>
                      </a:solidFill>
                      <a:prstDash val="solid"/>
                    </a:lnT>
                  </a:tcPr>
                </a:tc>
                <a:tc>
                  <a:txBody>
                    <a:bodyPr/>
                    <a:lstStyle/>
                    <a:p>
                      <a:pPr marL="137795">
                        <a:lnSpc>
                          <a:spcPct val="100000"/>
                        </a:lnSpc>
                        <a:spcBef>
                          <a:spcPts val="100"/>
                        </a:spcBef>
                      </a:pPr>
                      <a:r>
                        <a:rPr sz="1400" dirty="0">
                          <a:latin typeface="Gill Sans MT"/>
                          <a:cs typeface="Gill Sans MT"/>
                        </a:rPr>
                        <a:t>0.33</a:t>
                      </a:r>
                      <a:endParaRPr sz="1400">
                        <a:latin typeface="Gill Sans MT"/>
                        <a:cs typeface="Gill Sans MT"/>
                      </a:endParaRPr>
                    </a:p>
                  </a:txBody>
                  <a:tcPr marL="0" marR="0" marT="0" marB="0">
                    <a:lnT w="9534">
                      <a:solidFill>
                        <a:srgbClr val="808080"/>
                      </a:solidFill>
                      <a:prstDash val="solid"/>
                    </a:lnT>
                  </a:tcPr>
                </a:tc>
                <a:tc>
                  <a:txBody>
                    <a:bodyPr/>
                    <a:lstStyle/>
                    <a:p>
                      <a:pPr marL="74295">
                        <a:lnSpc>
                          <a:spcPct val="100000"/>
                        </a:lnSpc>
                        <a:spcBef>
                          <a:spcPts val="100"/>
                        </a:spcBef>
                      </a:pPr>
                      <a:r>
                        <a:rPr sz="1400" dirty="0">
                          <a:latin typeface="Gill Sans MT"/>
                          <a:cs typeface="Gill Sans MT"/>
                        </a:rPr>
                        <a:t>0.053</a:t>
                      </a:r>
                      <a:r>
                        <a:rPr sz="1400" spc="-100" dirty="0">
                          <a:latin typeface="Gill Sans MT"/>
                          <a:cs typeface="Gill Sans MT"/>
                        </a:rPr>
                        <a:t> </a:t>
                      </a:r>
                      <a:r>
                        <a:rPr sz="1400" dirty="0">
                          <a:latin typeface="Gill Sans MT"/>
                          <a:cs typeface="Gill Sans MT"/>
                        </a:rPr>
                        <a:t>(0.038)</a:t>
                      </a:r>
                      <a:endParaRPr sz="1400">
                        <a:latin typeface="Gill Sans MT"/>
                        <a:cs typeface="Gill Sans MT"/>
                      </a:endParaRPr>
                    </a:p>
                  </a:txBody>
                  <a:tcPr marL="0" marR="0" marT="0" marB="0">
                    <a:lnT w="9534">
                      <a:solidFill>
                        <a:srgbClr val="808080"/>
                      </a:solidFill>
                      <a:prstDash val="solid"/>
                    </a:lnT>
                  </a:tcPr>
                </a:tc>
                <a:tc>
                  <a:txBody>
                    <a:bodyPr/>
                    <a:lstStyle/>
                    <a:p>
                      <a:pPr marL="132715">
                        <a:lnSpc>
                          <a:spcPct val="100000"/>
                        </a:lnSpc>
                        <a:spcBef>
                          <a:spcPts val="100"/>
                        </a:spcBef>
                      </a:pPr>
                      <a:r>
                        <a:rPr sz="1400" dirty="0">
                          <a:latin typeface="Gill Sans MT"/>
                          <a:cs typeface="Gill Sans MT"/>
                        </a:rPr>
                        <a:t>0.1655</a:t>
                      </a:r>
                      <a:endParaRPr sz="1400">
                        <a:latin typeface="Gill Sans MT"/>
                        <a:cs typeface="Gill Sans MT"/>
                      </a:endParaRPr>
                    </a:p>
                  </a:txBody>
                  <a:tcPr marL="0" marR="0" marT="0" marB="0">
                    <a:lnT w="9534">
                      <a:solidFill>
                        <a:srgbClr val="808080"/>
                      </a:solidFill>
                      <a:prstDash val="solid"/>
                    </a:lnT>
                  </a:tcPr>
                </a:tc>
                <a:extLst>
                  <a:ext uri="{0D108BD9-81ED-4DB2-BD59-A6C34878D82A}">
                    <a16:rowId xmlns:a16="http://schemas.microsoft.com/office/drawing/2014/main" val="10001"/>
                  </a:ext>
                </a:extLst>
              </a:tr>
              <a:tr h="266972">
                <a:tc>
                  <a:txBody>
                    <a:bodyPr/>
                    <a:lstStyle/>
                    <a:p>
                      <a:pPr marL="28575">
                        <a:lnSpc>
                          <a:spcPct val="100000"/>
                        </a:lnSpc>
                        <a:spcBef>
                          <a:spcPts val="70"/>
                        </a:spcBef>
                      </a:pPr>
                      <a:r>
                        <a:rPr sz="1400" dirty="0">
                          <a:latin typeface="Gill Sans MT"/>
                          <a:cs typeface="Gill Sans MT"/>
                        </a:rPr>
                        <a:t>rs3764261</a:t>
                      </a:r>
                      <a:endParaRPr sz="1400">
                        <a:latin typeface="Gill Sans MT"/>
                        <a:cs typeface="Gill Sans MT"/>
                      </a:endParaRPr>
                    </a:p>
                  </a:txBody>
                  <a:tcPr marL="0" marR="0" marT="0" marB="0"/>
                </a:tc>
                <a:tc>
                  <a:txBody>
                    <a:bodyPr/>
                    <a:lstStyle/>
                    <a:p>
                      <a:pPr marL="100330">
                        <a:lnSpc>
                          <a:spcPct val="100000"/>
                        </a:lnSpc>
                        <a:spcBef>
                          <a:spcPts val="70"/>
                        </a:spcBef>
                      </a:pPr>
                      <a:r>
                        <a:rPr sz="1400" dirty="0">
                          <a:latin typeface="Gill Sans MT"/>
                          <a:cs typeface="Gill Sans MT"/>
                        </a:rPr>
                        <a:t>HDL-C</a:t>
                      </a:r>
                      <a:endParaRPr sz="1400">
                        <a:latin typeface="Gill Sans MT"/>
                        <a:cs typeface="Gill Sans MT"/>
                      </a:endParaRPr>
                    </a:p>
                  </a:txBody>
                  <a:tcPr marL="0" marR="0" marT="0" marB="0"/>
                </a:tc>
                <a:tc>
                  <a:txBody>
                    <a:bodyPr/>
                    <a:lstStyle/>
                    <a:p>
                      <a:pPr marL="80645">
                        <a:lnSpc>
                          <a:spcPct val="100000"/>
                        </a:lnSpc>
                        <a:spcBef>
                          <a:spcPts val="70"/>
                        </a:spcBef>
                      </a:pPr>
                      <a:r>
                        <a:rPr sz="1400" dirty="0">
                          <a:latin typeface="Gill Sans MT"/>
                          <a:cs typeface="Gill Sans MT"/>
                        </a:rPr>
                        <a:t>C/A</a:t>
                      </a:r>
                      <a:endParaRPr sz="1400">
                        <a:latin typeface="Gill Sans MT"/>
                        <a:cs typeface="Gill Sans MT"/>
                      </a:endParaRPr>
                    </a:p>
                  </a:txBody>
                  <a:tcPr marL="0" marR="0" marT="0" marB="0"/>
                </a:tc>
                <a:tc>
                  <a:txBody>
                    <a:bodyPr/>
                    <a:lstStyle/>
                    <a:p>
                      <a:pPr marL="137795">
                        <a:lnSpc>
                          <a:spcPct val="100000"/>
                        </a:lnSpc>
                        <a:spcBef>
                          <a:spcPts val="70"/>
                        </a:spcBef>
                      </a:pPr>
                      <a:r>
                        <a:rPr sz="1400" dirty="0">
                          <a:latin typeface="Gill Sans MT"/>
                          <a:cs typeface="Gill Sans MT"/>
                        </a:rPr>
                        <a:t>0.31</a:t>
                      </a:r>
                      <a:endParaRPr sz="1400">
                        <a:latin typeface="Gill Sans MT"/>
                        <a:cs typeface="Gill Sans MT"/>
                      </a:endParaRPr>
                    </a:p>
                  </a:txBody>
                  <a:tcPr marL="0" marR="0" marT="0" marB="0"/>
                </a:tc>
                <a:tc>
                  <a:txBody>
                    <a:bodyPr/>
                    <a:lstStyle/>
                    <a:p>
                      <a:pPr marL="74295">
                        <a:lnSpc>
                          <a:spcPct val="100000"/>
                        </a:lnSpc>
                        <a:spcBef>
                          <a:spcPts val="70"/>
                        </a:spcBef>
                      </a:pPr>
                      <a:r>
                        <a:rPr sz="1400" dirty="0">
                          <a:latin typeface="Gill Sans MT"/>
                          <a:cs typeface="Gill Sans MT"/>
                        </a:rPr>
                        <a:t>0.158</a:t>
                      </a:r>
                      <a:r>
                        <a:rPr sz="1400" spc="-100" dirty="0">
                          <a:latin typeface="Gill Sans MT"/>
                          <a:cs typeface="Gill Sans MT"/>
                        </a:rPr>
                        <a:t> </a:t>
                      </a:r>
                      <a:r>
                        <a:rPr sz="1400" dirty="0">
                          <a:latin typeface="Gill Sans MT"/>
                          <a:cs typeface="Gill Sans MT"/>
                        </a:rPr>
                        <a:t>(0.04)</a:t>
                      </a:r>
                      <a:endParaRPr sz="1400">
                        <a:latin typeface="Gill Sans MT"/>
                        <a:cs typeface="Gill Sans MT"/>
                      </a:endParaRPr>
                    </a:p>
                  </a:txBody>
                  <a:tcPr marL="0" marR="0" marT="0" marB="0"/>
                </a:tc>
                <a:tc>
                  <a:txBody>
                    <a:bodyPr/>
                    <a:lstStyle/>
                    <a:p>
                      <a:pPr marL="132715">
                        <a:lnSpc>
                          <a:spcPct val="100000"/>
                        </a:lnSpc>
                        <a:spcBef>
                          <a:spcPts val="70"/>
                        </a:spcBef>
                      </a:pPr>
                      <a:r>
                        <a:rPr sz="1400" dirty="0">
                          <a:latin typeface="Gill Sans MT"/>
                          <a:cs typeface="Gill Sans MT"/>
                        </a:rPr>
                        <a:t>1e-04</a:t>
                      </a:r>
                      <a:endParaRPr sz="1400">
                        <a:latin typeface="Gill Sans MT"/>
                        <a:cs typeface="Gill Sans MT"/>
                      </a:endParaRPr>
                    </a:p>
                  </a:txBody>
                  <a:tcPr marL="0" marR="0" marT="0" marB="0"/>
                </a:tc>
                <a:extLst>
                  <a:ext uri="{0D108BD9-81ED-4DB2-BD59-A6C34878D82A}">
                    <a16:rowId xmlns:a16="http://schemas.microsoft.com/office/drawing/2014/main" val="10002"/>
                  </a:ext>
                </a:extLst>
              </a:tr>
              <a:tr h="266972">
                <a:tc>
                  <a:txBody>
                    <a:bodyPr/>
                    <a:lstStyle/>
                    <a:p>
                      <a:pPr marL="28575">
                        <a:lnSpc>
                          <a:spcPct val="100000"/>
                        </a:lnSpc>
                        <a:spcBef>
                          <a:spcPts val="70"/>
                        </a:spcBef>
                      </a:pPr>
                      <a:r>
                        <a:rPr sz="1400" dirty="0">
                          <a:latin typeface="Gill Sans MT"/>
                          <a:cs typeface="Gill Sans MT"/>
                        </a:rPr>
                        <a:t>rs6511720</a:t>
                      </a:r>
                      <a:endParaRPr sz="1400">
                        <a:latin typeface="Gill Sans MT"/>
                        <a:cs typeface="Gill Sans MT"/>
                      </a:endParaRPr>
                    </a:p>
                  </a:txBody>
                  <a:tcPr marL="0" marR="0" marT="0" marB="0"/>
                </a:tc>
                <a:tc>
                  <a:txBody>
                    <a:bodyPr/>
                    <a:lstStyle/>
                    <a:p>
                      <a:pPr marL="100330">
                        <a:lnSpc>
                          <a:spcPct val="100000"/>
                        </a:lnSpc>
                        <a:spcBef>
                          <a:spcPts val="70"/>
                        </a:spcBef>
                      </a:pPr>
                      <a:r>
                        <a:rPr sz="1400" dirty="0">
                          <a:latin typeface="Gill Sans MT"/>
                          <a:cs typeface="Gill Sans MT"/>
                        </a:rPr>
                        <a:t>LDL-C</a:t>
                      </a:r>
                      <a:endParaRPr sz="1400">
                        <a:latin typeface="Gill Sans MT"/>
                        <a:cs typeface="Gill Sans MT"/>
                      </a:endParaRPr>
                    </a:p>
                  </a:txBody>
                  <a:tcPr marL="0" marR="0" marT="0" marB="0"/>
                </a:tc>
                <a:tc>
                  <a:txBody>
                    <a:bodyPr/>
                    <a:lstStyle/>
                    <a:p>
                      <a:pPr marL="80645">
                        <a:lnSpc>
                          <a:spcPct val="100000"/>
                        </a:lnSpc>
                        <a:spcBef>
                          <a:spcPts val="70"/>
                        </a:spcBef>
                      </a:pPr>
                      <a:r>
                        <a:rPr sz="1400" dirty="0">
                          <a:latin typeface="Gill Sans MT"/>
                          <a:cs typeface="Gill Sans MT"/>
                        </a:rPr>
                        <a:t>G/T</a:t>
                      </a:r>
                      <a:endParaRPr sz="1400">
                        <a:latin typeface="Gill Sans MT"/>
                        <a:cs typeface="Gill Sans MT"/>
                      </a:endParaRPr>
                    </a:p>
                  </a:txBody>
                  <a:tcPr marL="0" marR="0" marT="0" marB="0"/>
                </a:tc>
                <a:tc>
                  <a:txBody>
                    <a:bodyPr/>
                    <a:lstStyle/>
                    <a:p>
                      <a:pPr marL="137795">
                        <a:lnSpc>
                          <a:spcPct val="100000"/>
                        </a:lnSpc>
                        <a:spcBef>
                          <a:spcPts val="70"/>
                        </a:spcBef>
                      </a:pPr>
                      <a:r>
                        <a:rPr sz="1400" dirty="0">
                          <a:latin typeface="Gill Sans MT"/>
                          <a:cs typeface="Gill Sans MT"/>
                        </a:rPr>
                        <a:t>0.07</a:t>
                      </a:r>
                      <a:endParaRPr sz="1400">
                        <a:latin typeface="Gill Sans MT"/>
                        <a:cs typeface="Gill Sans MT"/>
                      </a:endParaRPr>
                    </a:p>
                  </a:txBody>
                  <a:tcPr marL="0" marR="0" marT="0" marB="0"/>
                </a:tc>
                <a:tc>
                  <a:txBody>
                    <a:bodyPr/>
                    <a:lstStyle/>
                    <a:p>
                      <a:pPr marL="74295">
                        <a:lnSpc>
                          <a:spcPct val="100000"/>
                        </a:lnSpc>
                        <a:spcBef>
                          <a:spcPts val="70"/>
                        </a:spcBef>
                      </a:pPr>
                      <a:r>
                        <a:rPr sz="1400" dirty="0">
                          <a:latin typeface="Gill Sans MT"/>
                          <a:cs typeface="Gill Sans MT"/>
                        </a:rPr>
                        <a:t>-0.013</a:t>
                      </a:r>
                      <a:r>
                        <a:rPr sz="1400" spc="-100" dirty="0">
                          <a:latin typeface="Gill Sans MT"/>
                          <a:cs typeface="Gill Sans MT"/>
                        </a:rPr>
                        <a:t> </a:t>
                      </a:r>
                      <a:r>
                        <a:rPr sz="1400" dirty="0">
                          <a:latin typeface="Gill Sans MT"/>
                          <a:cs typeface="Gill Sans MT"/>
                        </a:rPr>
                        <a:t>(0.158)</a:t>
                      </a:r>
                      <a:endParaRPr sz="1400">
                        <a:latin typeface="Gill Sans MT"/>
                        <a:cs typeface="Gill Sans MT"/>
                      </a:endParaRPr>
                    </a:p>
                  </a:txBody>
                  <a:tcPr marL="0" marR="0" marT="0" marB="0"/>
                </a:tc>
                <a:tc>
                  <a:txBody>
                    <a:bodyPr/>
                    <a:lstStyle/>
                    <a:p>
                      <a:pPr marL="132715">
                        <a:lnSpc>
                          <a:spcPct val="100000"/>
                        </a:lnSpc>
                        <a:spcBef>
                          <a:spcPts val="70"/>
                        </a:spcBef>
                      </a:pPr>
                      <a:r>
                        <a:rPr sz="1400" dirty="0">
                          <a:latin typeface="Gill Sans MT"/>
                          <a:cs typeface="Gill Sans MT"/>
                        </a:rPr>
                        <a:t>0.9318</a:t>
                      </a:r>
                      <a:endParaRPr sz="1400">
                        <a:latin typeface="Gill Sans MT"/>
                        <a:cs typeface="Gill Sans MT"/>
                      </a:endParaRPr>
                    </a:p>
                  </a:txBody>
                  <a:tcPr marL="0" marR="0" marT="0" marB="0"/>
                </a:tc>
                <a:extLst>
                  <a:ext uri="{0D108BD9-81ED-4DB2-BD59-A6C34878D82A}">
                    <a16:rowId xmlns:a16="http://schemas.microsoft.com/office/drawing/2014/main" val="10003"/>
                  </a:ext>
                </a:extLst>
              </a:tr>
              <a:tr h="266972">
                <a:tc>
                  <a:txBody>
                    <a:bodyPr/>
                    <a:lstStyle/>
                    <a:p>
                      <a:pPr marL="28575">
                        <a:lnSpc>
                          <a:spcPct val="100000"/>
                        </a:lnSpc>
                        <a:spcBef>
                          <a:spcPts val="70"/>
                        </a:spcBef>
                      </a:pPr>
                      <a:r>
                        <a:rPr sz="1400" dirty="0">
                          <a:latin typeface="Gill Sans MT"/>
                          <a:cs typeface="Gill Sans MT"/>
                        </a:rPr>
                        <a:t>rs1260326</a:t>
                      </a:r>
                      <a:endParaRPr sz="1400">
                        <a:latin typeface="Gill Sans MT"/>
                        <a:cs typeface="Gill Sans MT"/>
                      </a:endParaRPr>
                    </a:p>
                  </a:txBody>
                  <a:tcPr marL="0" marR="0" marT="0" marB="0"/>
                </a:tc>
                <a:tc>
                  <a:txBody>
                    <a:bodyPr/>
                    <a:lstStyle/>
                    <a:p>
                      <a:pPr marL="100330">
                        <a:lnSpc>
                          <a:spcPct val="100000"/>
                        </a:lnSpc>
                        <a:spcBef>
                          <a:spcPts val="70"/>
                        </a:spcBef>
                      </a:pPr>
                      <a:r>
                        <a:rPr sz="1400" dirty="0">
                          <a:latin typeface="Gill Sans MT"/>
                          <a:cs typeface="Gill Sans MT"/>
                        </a:rPr>
                        <a:t>TG</a:t>
                      </a:r>
                      <a:endParaRPr sz="1400">
                        <a:latin typeface="Gill Sans MT"/>
                        <a:cs typeface="Gill Sans MT"/>
                      </a:endParaRPr>
                    </a:p>
                  </a:txBody>
                  <a:tcPr marL="0" marR="0" marT="0" marB="0"/>
                </a:tc>
                <a:tc>
                  <a:txBody>
                    <a:bodyPr/>
                    <a:lstStyle/>
                    <a:p>
                      <a:pPr marL="80645">
                        <a:lnSpc>
                          <a:spcPct val="100000"/>
                        </a:lnSpc>
                        <a:spcBef>
                          <a:spcPts val="70"/>
                        </a:spcBef>
                      </a:pPr>
                      <a:r>
                        <a:rPr sz="1400" dirty="0">
                          <a:latin typeface="Gill Sans MT"/>
                          <a:cs typeface="Gill Sans MT"/>
                        </a:rPr>
                        <a:t>C/T</a:t>
                      </a:r>
                      <a:endParaRPr sz="1400">
                        <a:latin typeface="Gill Sans MT"/>
                        <a:cs typeface="Gill Sans MT"/>
                      </a:endParaRPr>
                    </a:p>
                  </a:txBody>
                  <a:tcPr marL="0" marR="0" marT="0" marB="0"/>
                </a:tc>
                <a:tc>
                  <a:txBody>
                    <a:bodyPr/>
                    <a:lstStyle/>
                    <a:p>
                      <a:pPr marL="137795">
                        <a:lnSpc>
                          <a:spcPct val="100000"/>
                        </a:lnSpc>
                        <a:spcBef>
                          <a:spcPts val="70"/>
                        </a:spcBef>
                      </a:pPr>
                      <a:r>
                        <a:rPr sz="1400" dirty="0">
                          <a:latin typeface="Gill Sans MT"/>
                          <a:cs typeface="Gill Sans MT"/>
                        </a:rPr>
                        <a:t>0.31</a:t>
                      </a:r>
                      <a:endParaRPr sz="1400">
                        <a:latin typeface="Gill Sans MT"/>
                        <a:cs typeface="Gill Sans MT"/>
                      </a:endParaRPr>
                    </a:p>
                  </a:txBody>
                  <a:tcPr marL="0" marR="0" marT="0" marB="0"/>
                </a:tc>
                <a:tc>
                  <a:txBody>
                    <a:bodyPr/>
                    <a:lstStyle/>
                    <a:p>
                      <a:pPr marL="74295">
                        <a:lnSpc>
                          <a:spcPct val="100000"/>
                        </a:lnSpc>
                        <a:spcBef>
                          <a:spcPts val="70"/>
                        </a:spcBef>
                      </a:pPr>
                      <a:r>
                        <a:rPr sz="1400" dirty="0">
                          <a:latin typeface="Gill Sans MT"/>
                          <a:cs typeface="Gill Sans MT"/>
                        </a:rPr>
                        <a:t>0.36</a:t>
                      </a:r>
                      <a:r>
                        <a:rPr sz="1400" spc="-100" dirty="0">
                          <a:latin typeface="Gill Sans MT"/>
                          <a:cs typeface="Gill Sans MT"/>
                        </a:rPr>
                        <a:t> </a:t>
                      </a:r>
                      <a:r>
                        <a:rPr sz="1400" dirty="0">
                          <a:latin typeface="Gill Sans MT"/>
                          <a:cs typeface="Gill Sans MT"/>
                        </a:rPr>
                        <a:t>(0.15)</a:t>
                      </a:r>
                      <a:endParaRPr sz="1400">
                        <a:latin typeface="Gill Sans MT"/>
                        <a:cs typeface="Gill Sans MT"/>
                      </a:endParaRPr>
                    </a:p>
                  </a:txBody>
                  <a:tcPr marL="0" marR="0" marT="0" marB="0"/>
                </a:tc>
                <a:tc>
                  <a:txBody>
                    <a:bodyPr/>
                    <a:lstStyle/>
                    <a:p>
                      <a:pPr marL="132715">
                        <a:lnSpc>
                          <a:spcPct val="100000"/>
                        </a:lnSpc>
                        <a:spcBef>
                          <a:spcPts val="70"/>
                        </a:spcBef>
                      </a:pPr>
                      <a:r>
                        <a:rPr sz="1400" dirty="0">
                          <a:latin typeface="Gill Sans MT"/>
                          <a:cs typeface="Gill Sans MT"/>
                        </a:rPr>
                        <a:t>0.0165</a:t>
                      </a:r>
                      <a:endParaRPr sz="1400">
                        <a:latin typeface="Gill Sans MT"/>
                        <a:cs typeface="Gill Sans MT"/>
                      </a:endParaRPr>
                    </a:p>
                  </a:txBody>
                  <a:tcPr marL="0" marR="0" marT="0" marB="0"/>
                </a:tc>
                <a:extLst>
                  <a:ext uri="{0D108BD9-81ED-4DB2-BD59-A6C34878D82A}">
                    <a16:rowId xmlns:a16="http://schemas.microsoft.com/office/drawing/2014/main" val="10004"/>
                  </a:ext>
                </a:extLst>
              </a:tr>
              <a:tr h="266972">
                <a:tc>
                  <a:txBody>
                    <a:bodyPr/>
                    <a:lstStyle/>
                    <a:p>
                      <a:pPr marL="28575">
                        <a:lnSpc>
                          <a:spcPct val="100000"/>
                        </a:lnSpc>
                        <a:spcBef>
                          <a:spcPts val="70"/>
                        </a:spcBef>
                      </a:pPr>
                      <a:r>
                        <a:rPr sz="1400" dirty="0">
                          <a:latin typeface="Gill Sans MT"/>
                          <a:cs typeface="Gill Sans MT"/>
                        </a:rPr>
                        <a:t>rs964184</a:t>
                      </a:r>
                      <a:endParaRPr sz="1400">
                        <a:latin typeface="Gill Sans MT"/>
                        <a:cs typeface="Gill Sans MT"/>
                      </a:endParaRPr>
                    </a:p>
                  </a:txBody>
                  <a:tcPr marL="0" marR="0" marT="0" marB="0"/>
                </a:tc>
                <a:tc>
                  <a:txBody>
                    <a:bodyPr/>
                    <a:lstStyle/>
                    <a:p>
                      <a:pPr marL="100330">
                        <a:lnSpc>
                          <a:spcPct val="100000"/>
                        </a:lnSpc>
                        <a:spcBef>
                          <a:spcPts val="70"/>
                        </a:spcBef>
                      </a:pPr>
                      <a:r>
                        <a:rPr sz="1400" dirty="0">
                          <a:latin typeface="Gill Sans MT"/>
                          <a:cs typeface="Gill Sans MT"/>
                        </a:rPr>
                        <a:t>TG</a:t>
                      </a:r>
                      <a:endParaRPr sz="1400">
                        <a:latin typeface="Gill Sans MT"/>
                        <a:cs typeface="Gill Sans MT"/>
                      </a:endParaRPr>
                    </a:p>
                  </a:txBody>
                  <a:tcPr marL="0" marR="0" marT="0" marB="0"/>
                </a:tc>
                <a:tc>
                  <a:txBody>
                    <a:bodyPr/>
                    <a:lstStyle/>
                    <a:p>
                      <a:pPr marL="80645">
                        <a:lnSpc>
                          <a:spcPct val="100000"/>
                        </a:lnSpc>
                        <a:spcBef>
                          <a:spcPts val="70"/>
                        </a:spcBef>
                      </a:pPr>
                      <a:r>
                        <a:rPr sz="1400" dirty="0">
                          <a:latin typeface="Gill Sans MT"/>
                          <a:cs typeface="Gill Sans MT"/>
                        </a:rPr>
                        <a:t>C/G</a:t>
                      </a:r>
                      <a:endParaRPr sz="1400">
                        <a:latin typeface="Gill Sans MT"/>
                        <a:cs typeface="Gill Sans MT"/>
                      </a:endParaRPr>
                    </a:p>
                  </a:txBody>
                  <a:tcPr marL="0" marR="0" marT="0" marB="0"/>
                </a:tc>
                <a:tc>
                  <a:txBody>
                    <a:bodyPr/>
                    <a:lstStyle/>
                    <a:p>
                      <a:pPr marL="137795">
                        <a:lnSpc>
                          <a:spcPct val="100000"/>
                        </a:lnSpc>
                        <a:spcBef>
                          <a:spcPts val="70"/>
                        </a:spcBef>
                      </a:pPr>
                      <a:r>
                        <a:rPr sz="1400" dirty="0">
                          <a:latin typeface="Gill Sans MT"/>
                          <a:cs typeface="Gill Sans MT"/>
                        </a:rPr>
                        <a:t>0.37</a:t>
                      </a:r>
                      <a:endParaRPr sz="1400">
                        <a:latin typeface="Gill Sans MT"/>
                        <a:cs typeface="Gill Sans MT"/>
                      </a:endParaRPr>
                    </a:p>
                  </a:txBody>
                  <a:tcPr marL="0" marR="0" marT="0" marB="0"/>
                </a:tc>
                <a:tc>
                  <a:txBody>
                    <a:bodyPr/>
                    <a:lstStyle/>
                    <a:p>
                      <a:pPr marL="74295">
                        <a:lnSpc>
                          <a:spcPct val="100000"/>
                        </a:lnSpc>
                        <a:spcBef>
                          <a:spcPts val="70"/>
                        </a:spcBef>
                      </a:pPr>
                      <a:r>
                        <a:rPr sz="1400" dirty="0">
                          <a:latin typeface="Gill Sans MT"/>
                          <a:cs typeface="Gill Sans MT"/>
                        </a:rPr>
                        <a:t>0.326</a:t>
                      </a:r>
                      <a:r>
                        <a:rPr sz="1400" spc="-100" dirty="0">
                          <a:latin typeface="Gill Sans MT"/>
                          <a:cs typeface="Gill Sans MT"/>
                        </a:rPr>
                        <a:t> </a:t>
                      </a:r>
                      <a:r>
                        <a:rPr sz="1400" dirty="0">
                          <a:latin typeface="Gill Sans MT"/>
                          <a:cs typeface="Gill Sans MT"/>
                        </a:rPr>
                        <a:t>(0.148)</a:t>
                      </a:r>
                      <a:endParaRPr sz="1400">
                        <a:latin typeface="Gill Sans MT"/>
                        <a:cs typeface="Gill Sans MT"/>
                      </a:endParaRPr>
                    </a:p>
                  </a:txBody>
                  <a:tcPr marL="0" marR="0" marT="0" marB="0"/>
                </a:tc>
                <a:tc>
                  <a:txBody>
                    <a:bodyPr/>
                    <a:lstStyle/>
                    <a:p>
                      <a:pPr marL="132715">
                        <a:lnSpc>
                          <a:spcPct val="100000"/>
                        </a:lnSpc>
                        <a:spcBef>
                          <a:spcPts val="70"/>
                        </a:spcBef>
                      </a:pPr>
                      <a:r>
                        <a:rPr sz="1400" dirty="0">
                          <a:latin typeface="Gill Sans MT"/>
                          <a:cs typeface="Gill Sans MT"/>
                        </a:rPr>
                        <a:t>0.0277</a:t>
                      </a:r>
                      <a:endParaRPr sz="1400">
                        <a:latin typeface="Gill Sans MT"/>
                        <a:cs typeface="Gill Sans MT"/>
                      </a:endParaRPr>
                    </a:p>
                  </a:txBody>
                  <a:tcPr marL="0" marR="0" marT="0" marB="0"/>
                </a:tc>
                <a:extLst>
                  <a:ext uri="{0D108BD9-81ED-4DB2-BD59-A6C34878D82A}">
                    <a16:rowId xmlns:a16="http://schemas.microsoft.com/office/drawing/2014/main" val="10005"/>
                  </a:ext>
                </a:extLst>
              </a:tr>
              <a:tr h="272898">
                <a:tc>
                  <a:txBody>
                    <a:bodyPr/>
                    <a:lstStyle/>
                    <a:p>
                      <a:pPr marL="28575">
                        <a:lnSpc>
                          <a:spcPct val="100000"/>
                        </a:lnSpc>
                        <a:spcBef>
                          <a:spcPts val="70"/>
                        </a:spcBef>
                      </a:pPr>
                      <a:r>
                        <a:rPr sz="1400" dirty="0">
                          <a:latin typeface="Gill Sans MT"/>
                          <a:cs typeface="Gill Sans MT"/>
                        </a:rPr>
                        <a:t>rs6511720</a:t>
                      </a:r>
                      <a:endParaRPr sz="1400">
                        <a:latin typeface="Gill Sans MT"/>
                        <a:cs typeface="Gill Sans MT"/>
                      </a:endParaRPr>
                    </a:p>
                  </a:txBody>
                  <a:tcPr marL="0" marR="0" marT="0" marB="0">
                    <a:lnB w="19069">
                      <a:solidFill>
                        <a:srgbClr val="808080"/>
                      </a:solidFill>
                      <a:prstDash val="solid"/>
                    </a:lnB>
                  </a:tcPr>
                </a:tc>
                <a:tc>
                  <a:txBody>
                    <a:bodyPr/>
                    <a:lstStyle/>
                    <a:p>
                      <a:pPr marL="100330">
                        <a:lnSpc>
                          <a:spcPct val="100000"/>
                        </a:lnSpc>
                        <a:spcBef>
                          <a:spcPts val="70"/>
                        </a:spcBef>
                      </a:pPr>
                      <a:r>
                        <a:rPr sz="1400" dirty="0">
                          <a:latin typeface="Gill Sans MT"/>
                          <a:cs typeface="Gill Sans MT"/>
                        </a:rPr>
                        <a:t>TC</a:t>
                      </a:r>
                      <a:endParaRPr sz="1400">
                        <a:latin typeface="Gill Sans MT"/>
                        <a:cs typeface="Gill Sans MT"/>
                      </a:endParaRPr>
                    </a:p>
                  </a:txBody>
                  <a:tcPr marL="0" marR="0" marT="0" marB="0">
                    <a:lnB w="19069">
                      <a:solidFill>
                        <a:srgbClr val="808080"/>
                      </a:solidFill>
                      <a:prstDash val="solid"/>
                    </a:lnB>
                  </a:tcPr>
                </a:tc>
                <a:tc>
                  <a:txBody>
                    <a:bodyPr/>
                    <a:lstStyle/>
                    <a:p>
                      <a:pPr marL="80645">
                        <a:lnSpc>
                          <a:spcPct val="100000"/>
                        </a:lnSpc>
                        <a:spcBef>
                          <a:spcPts val="70"/>
                        </a:spcBef>
                      </a:pPr>
                      <a:r>
                        <a:rPr sz="1400" dirty="0">
                          <a:latin typeface="Gill Sans MT"/>
                          <a:cs typeface="Gill Sans MT"/>
                        </a:rPr>
                        <a:t>G/T</a:t>
                      </a:r>
                      <a:endParaRPr sz="1400">
                        <a:latin typeface="Gill Sans MT"/>
                        <a:cs typeface="Gill Sans MT"/>
                      </a:endParaRPr>
                    </a:p>
                  </a:txBody>
                  <a:tcPr marL="0" marR="0" marT="0" marB="0">
                    <a:lnB w="19069">
                      <a:solidFill>
                        <a:srgbClr val="808080"/>
                      </a:solidFill>
                      <a:prstDash val="solid"/>
                    </a:lnB>
                  </a:tcPr>
                </a:tc>
                <a:tc>
                  <a:txBody>
                    <a:bodyPr/>
                    <a:lstStyle/>
                    <a:p>
                      <a:pPr marL="137795">
                        <a:lnSpc>
                          <a:spcPct val="100000"/>
                        </a:lnSpc>
                        <a:spcBef>
                          <a:spcPts val="70"/>
                        </a:spcBef>
                      </a:pPr>
                      <a:r>
                        <a:rPr sz="1400" dirty="0">
                          <a:latin typeface="Gill Sans MT"/>
                          <a:cs typeface="Gill Sans MT"/>
                        </a:rPr>
                        <a:t>0.07</a:t>
                      </a:r>
                      <a:endParaRPr sz="1400">
                        <a:latin typeface="Gill Sans MT"/>
                        <a:cs typeface="Gill Sans MT"/>
                      </a:endParaRPr>
                    </a:p>
                  </a:txBody>
                  <a:tcPr marL="0" marR="0" marT="0" marB="0">
                    <a:lnB w="19069">
                      <a:solidFill>
                        <a:srgbClr val="808080"/>
                      </a:solidFill>
                      <a:prstDash val="solid"/>
                    </a:lnB>
                  </a:tcPr>
                </a:tc>
                <a:tc>
                  <a:txBody>
                    <a:bodyPr/>
                    <a:lstStyle/>
                    <a:p>
                      <a:pPr marL="74295">
                        <a:lnSpc>
                          <a:spcPct val="100000"/>
                        </a:lnSpc>
                        <a:spcBef>
                          <a:spcPts val="70"/>
                        </a:spcBef>
                      </a:pPr>
                      <a:r>
                        <a:rPr sz="1400" dirty="0">
                          <a:latin typeface="Gill Sans MT"/>
                          <a:cs typeface="Gill Sans MT"/>
                        </a:rPr>
                        <a:t>0.125</a:t>
                      </a:r>
                      <a:r>
                        <a:rPr sz="1400" spc="-100" dirty="0">
                          <a:latin typeface="Gill Sans MT"/>
                          <a:cs typeface="Gill Sans MT"/>
                        </a:rPr>
                        <a:t> </a:t>
                      </a:r>
                      <a:r>
                        <a:rPr sz="1400" dirty="0">
                          <a:latin typeface="Gill Sans MT"/>
                          <a:cs typeface="Gill Sans MT"/>
                        </a:rPr>
                        <a:t>(0.165)</a:t>
                      </a:r>
                      <a:endParaRPr sz="1400">
                        <a:latin typeface="Gill Sans MT"/>
                        <a:cs typeface="Gill Sans MT"/>
                      </a:endParaRPr>
                    </a:p>
                  </a:txBody>
                  <a:tcPr marL="0" marR="0" marT="0" marB="0">
                    <a:lnB w="19069">
                      <a:solidFill>
                        <a:srgbClr val="808080"/>
                      </a:solidFill>
                      <a:prstDash val="solid"/>
                    </a:lnB>
                  </a:tcPr>
                </a:tc>
                <a:tc>
                  <a:txBody>
                    <a:bodyPr/>
                    <a:lstStyle/>
                    <a:p>
                      <a:pPr marL="132715">
                        <a:lnSpc>
                          <a:spcPct val="100000"/>
                        </a:lnSpc>
                        <a:spcBef>
                          <a:spcPts val="70"/>
                        </a:spcBef>
                      </a:pPr>
                      <a:r>
                        <a:rPr sz="1400" dirty="0">
                          <a:latin typeface="Gill Sans MT"/>
                          <a:cs typeface="Gill Sans MT"/>
                        </a:rPr>
                        <a:t>0.4481</a:t>
                      </a:r>
                      <a:endParaRPr sz="1400">
                        <a:latin typeface="Gill Sans MT"/>
                        <a:cs typeface="Gill Sans MT"/>
                      </a:endParaRPr>
                    </a:p>
                  </a:txBody>
                  <a:tcPr marL="0" marR="0" marT="0" marB="0">
                    <a:lnB w="19069">
                      <a:solidFill>
                        <a:srgbClr val="808080"/>
                      </a:solidFill>
                      <a:prstDash val="solid"/>
                    </a:lnB>
                  </a:tcPr>
                </a:tc>
                <a:extLst>
                  <a:ext uri="{0D108BD9-81ED-4DB2-BD59-A6C34878D82A}">
                    <a16:rowId xmlns:a16="http://schemas.microsoft.com/office/drawing/2014/main" val="10006"/>
                  </a:ext>
                </a:extLst>
              </a:tr>
            </a:tbl>
          </a:graphicData>
        </a:graphic>
      </p:graphicFrame>
      <p:sp>
        <p:nvSpPr>
          <p:cNvPr id="5" name="object 5"/>
          <p:cNvSpPr/>
          <p:nvPr/>
        </p:nvSpPr>
        <p:spPr>
          <a:xfrm>
            <a:off x="682946" y="3924753"/>
            <a:ext cx="0" cy="57785"/>
          </a:xfrm>
          <a:custGeom>
            <a:avLst/>
            <a:gdLst/>
            <a:ahLst/>
            <a:cxnLst/>
            <a:rect l="l" t="t" r="r" b="b"/>
            <a:pathLst>
              <a:path h="57785">
                <a:moveTo>
                  <a:pt x="0" y="0"/>
                </a:moveTo>
                <a:lnTo>
                  <a:pt x="0" y="57208"/>
                </a:lnTo>
              </a:path>
            </a:pathLst>
          </a:custGeom>
          <a:ln w="57208">
            <a:solidFill>
              <a:srgbClr val="000000"/>
            </a:solidFill>
          </a:ln>
        </p:spPr>
        <p:txBody>
          <a:bodyPr wrap="square" lIns="0" tIns="0" rIns="0" bIns="0" rtlCol="0"/>
          <a:lstStyle/>
          <a:p>
            <a:endParaRPr/>
          </a:p>
        </p:txBody>
      </p:sp>
      <p:sp>
        <p:nvSpPr>
          <p:cNvPr id="6" name="object 6"/>
          <p:cNvSpPr txBox="1"/>
          <p:nvPr/>
        </p:nvSpPr>
        <p:spPr>
          <a:xfrm>
            <a:off x="813266" y="3788666"/>
            <a:ext cx="7802245" cy="508634"/>
          </a:xfrm>
          <a:prstGeom prst="rect">
            <a:avLst/>
          </a:prstGeom>
        </p:spPr>
        <p:txBody>
          <a:bodyPr vert="horz" wrap="square" lIns="0" tIns="0" rIns="0" bIns="0" rtlCol="0">
            <a:spAutoFit/>
          </a:bodyPr>
          <a:lstStyle/>
          <a:p>
            <a:pPr marL="12700" marR="5080">
              <a:lnSpc>
                <a:spcPct val="116199"/>
              </a:lnSpc>
            </a:pPr>
            <a:r>
              <a:rPr sz="1400" dirty="0">
                <a:latin typeface="Gill Sans MT"/>
                <a:cs typeface="Gill Sans MT"/>
              </a:rPr>
              <a:t>For each significant variant, direction of effect matched the multiethnic adult GWAS from which SNPs</a:t>
            </a:r>
            <a:r>
              <a:rPr sz="1400" spc="-100" dirty="0">
                <a:latin typeface="Gill Sans MT"/>
                <a:cs typeface="Gill Sans MT"/>
              </a:rPr>
              <a:t> </a:t>
            </a:r>
            <a:r>
              <a:rPr sz="1400" dirty="0">
                <a:latin typeface="Gill Sans MT"/>
                <a:cs typeface="Gill Sans MT"/>
              </a:rPr>
              <a:t>were  selected.</a:t>
            </a:r>
            <a:endParaRPr sz="1400">
              <a:latin typeface="Gill Sans MT"/>
              <a:cs typeface="Gill Sans MT"/>
            </a:endParaRPr>
          </a:p>
        </p:txBody>
      </p:sp>
      <p:sp>
        <p:nvSpPr>
          <p:cNvPr id="8" name="object 2"/>
          <p:cNvSpPr txBox="1">
            <a:spLocks noGrp="1"/>
          </p:cNvSpPr>
          <p:nvPr>
            <p:ph type="title"/>
          </p:nvPr>
        </p:nvSpPr>
        <p:spPr>
          <a:xfrm>
            <a:off x="546294" y="76200"/>
            <a:ext cx="8965810" cy="553998"/>
          </a:xfrm>
          <a:prstGeom prst="rect">
            <a:avLst/>
          </a:prstGeom>
        </p:spPr>
        <p:txBody>
          <a:bodyPr vert="horz" wrap="square" lIns="0" tIns="0" rIns="0" bIns="0" rtlCol="0">
            <a:spAutoFit/>
          </a:bodyPr>
          <a:lstStyle/>
          <a:p>
            <a:pPr marL="12700" algn="ctr">
              <a:lnSpc>
                <a:spcPct val="100000"/>
              </a:lnSpc>
            </a:pPr>
            <a:r>
              <a:rPr sz="3600" spc="-5" dirty="0">
                <a:latin typeface="+mn-lt"/>
              </a:rPr>
              <a:t>Results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30" name="Shape 130"/>
          <p:cNvPicPr preferRelativeResize="0"/>
          <p:nvPr/>
        </p:nvPicPr>
        <p:blipFill>
          <a:blip r:embed="rId3">
            <a:alphaModFix/>
          </a:blip>
          <a:stretch>
            <a:fillRect/>
          </a:stretch>
        </p:blipFill>
        <p:spPr>
          <a:xfrm>
            <a:off x="4157885" y="776940"/>
            <a:ext cx="5900518" cy="6879413"/>
          </a:xfrm>
          <a:prstGeom prst="rect">
            <a:avLst/>
          </a:prstGeom>
          <a:noFill/>
          <a:ln>
            <a:noFill/>
          </a:ln>
        </p:spPr>
      </p:pic>
      <p:sp>
        <p:nvSpPr>
          <p:cNvPr id="131" name="Shape 131"/>
          <p:cNvSpPr txBox="1"/>
          <p:nvPr/>
        </p:nvSpPr>
        <p:spPr>
          <a:xfrm>
            <a:off x="-89404" y="2667000"/>
            <a:ext cx="4356604" cy="4332239"/>
          </a:xfrm>
          <a:prstGeom prst="rect">
            <a:avLst/>
          </a:prstGeom>
          <a:noFill/>
          <a:ln>
            <a:noFill/>
          </a:ln>
        </p:spPr>
        <p:txBody>
          <a:bodyPr lIns="100481" tIns="100481" rIns="100481" bIns="100481" anchor="t" anchorCtr="0">
            <a:noAutofit/>
          </a:bodyPr>
          <a:lstStyle/>
          <a:p>
            <a:pPr marL="502483" indent="-418734">
              <a:lnSpc>
                <a:spcPct val="115000"/>
              </a:lnSpc>
              <a:buClr>
                <a:srgbClr val="000000"/>
              </a:buClr>
              <a:buSzPct val="100000"/>
              <a:buFont typeface="Calibri"/>
              <a:buChar char="●"/>
            </a:pPr>
            <a:r>
              <a:rPr lang="en" sz="3080" b="1" kern="0" dirty="0">
                <a:solidFill>
                  <a:srgbClr val="000000"/>
                </a:solidFill>
                <a:latin typeface="Calibri"/>
                <a:ea typeface="Calibri"/>
                <a:cs typeface="Calibri"/>
                <a:sym typeface="Calibri"/>
                <a:rtl val="0"/>
              </a:rPr>
              <a:t>Cardiometabolic Risk </a:t>
            </a:r>
          </a:p>
          <a:p>
            <a:pPr marL="1004962" lvl="1" indent="-376861">
              <a:lnSpc>
                <a:spcPct val="115000"/>
              </a:lnSpc>
              <a:buClr>
                <a:srgbClr val="000000"/>
              </a:buClr>
              <a:buSzPct val="100000"/>
              <a:buFont typeface="Calibri"/>
              <a:buChar char="○"/>
            </a:pPr>
            <a:r>
              <a:rPr lang="en" sz="2200" b="1" kern="0" dirty="0">
                <a:solidFill>
                  <a:srgbClr val="000000"/>
                </a:solidFill>
                <a:latin typeface="Calibri"/>
                <a:ea typeface="Calibri"/>
                <a:cs typeface="Calibri"/>
                <a:sym typeface="Calibri"/>
                <a:rtl val="0"/>
              </a:rPr>
              <a:t>The chances of having heart disease, stroke, and diabetes.</a:t>
            </a:r>
          </a:p>
          <a:p>
            <a:pPr marL="1004962" lvl="1" indent="-376861">
              <a:lnSpc>
                <a:spcPct val="115000"/>
              </a:lnSpc>
              <a:buClr>
                <a:srgbClr val="000000"/>
              </a:buClr>
              <a:buSzPct val="100000"/>
              <a:buFont typeface="Calibri"/>
              <a:buChar char="○"/>
            </a:pPr>
            <a:r>
              <a:rPr lang="en" sz="2200" b="1" kern="0" dirty="0">
                <a:solidFill>
                  <a:srgbClr val="000000"/>
                </a:solidFill>
                <a:latin typeface="Calibri"/>
                <a:ea typeface="Calibri"/>
                <a:cs typeface="Calibri"/>
                <a:sym typeface="Calibri"/>
                <a:rtl val="0"/>
              </a:rPr>
              <a:t>Top ten leading causes of death in the U.S. and in much of the world.</a:t>
            </a:r>
          </a:p>
          <a:p>
            <a:pPr marL="502483" indent="-376861">
              <a:lnSpc>
                <a:spcPct val="115000"/>
              </a:lnSpc>
              <a:buClr>
                <a:srgbClr val="000000"/>
              </a:buClr>
              <a:buSzPct val="75000"/>
              <a:buFont typeface="Calibri"/>
              <a:buChar char="●"/>
            </a:pPr>
            <a:r>
              <a:rPr lang="en" sz="3080" b="1" kern="0" dirty="0">
                <a:solidFill>
                  <a:srgbClr val="000000"/>
                </a:solidFill>
                <a:latin typeface="Calibri"/>
                <a:ea typeface="Calibri"/>
                <a:cs typeface="Calibri"/>
                <a:sym typeface="Calibri"/>
                <a:rtl val="0"/>
              </a:rPr>
              <a:t>Obesity</a:t>
            </a:r>
            <a:r>
              <a:rPr lang="en" sz="2200" b="1" kern="0" dirty="0">
                <a:solidFill>
                  <a:srgbClr val="000000"/>
                </a:solidFill>
                <a:latin typeface="Calibri"/>
                <a:ea typeface="Calibri"/>
                <a:cs typeface="Calibri"/>
                <a:sym typeface="Calibri"/>
                <a:rtl val="0"/>
              </a:rPr>
              <a:t> </a:t>
            </a:r>
          </a:p>
          <a:p>
            <a:pPr marL="1004962" lvl="1" indent="-376861">
              <a:lnSpc>
                <a:spcPct val="115000"/>
              </a:lnSpc>
              <a:buClr>
                <a:srgbClr val="000000"/>
              </a:buClr>
              <a:buSzPct val="100000"/>
              <a:buFont typeface="Calibri"/>
              <a:buChar char="○"/>
            </a:pPr>
            <a:r>
              <a:rPr lang="en" sz="2200" b="1" kern="0" dirty="0">
                <a:solidFill>
                  <a:srgbClr val="000000"/>
                </a:solidFill>
                <a:latin typeface="Calibri"/>
                <a:ea typeface="Calibri"/>
                <a:cs typeface="Calibri"/>
                <a:sym typeface="Calibri"/>
                <a:rtl val="0"/>
              </a:rPr>
              <a:t>Second only to smoking </a:t>
            </a:r>
            <a:r>
              <a:rPr lang="en" sz="2200" b="1" kern="0" dirty="0" smtClean="0">
                <a:solidFill>
                  <a:srgbClr val="000000"/>
                </a:solidFill>
                <a:latin typeface="Calibri"/>
                <a:ea typeface="Calibri"/>
                <a:cs typeface="Calibri"/>
                <a:sym typeface="Calibri"/>
                <a:rtl val="0"/>
              </a:rPr>
              <a:t>a</a:t>
            </a:r>
            <a:r>
              <a:rPr lang="en-US" sz="2200" b="1" kern="0" dirty="0" smtClean="0">
                <a:solidFill>
                  <a:srgbClr val="000000"/>
                </a:solidFill>
                <a:latin typeface="Calibri"/>
                <a:ea typeface="Calibri"/>
                <a:cs typeface="Calibri"/>
                <a:sym typeface="Calibri"/>
                <a:rtl val="0"/>
              </a:rPr>
              <a:t>s a</a:t>
            </a:r>
            <a:r>
              <a:rPr lang="en" sz="2200" b="1" kern="0" dirty="0" smtClean="0">
                <a:solidFill>
                  <a:srgbClr val="000000"/>
                </a:solidFill>
                <a:latin typeface="Calibri"/>
                <a:ea typeface="Calibri"/>
                <a:cs typeface="Calibri"/>
                <a:sym typeface="Calibri"/>
                <a:rtl val="0"/>
              </a:rPr>
              <a:t> </a:t>
            </a:r>
            <a:r>
              <a:rPr lang="en" sz="2200" b="1" kern="0" dirty="0">
                <a:solidFill>
                  <a:srgbClr val="000000"/>
                </a:solidFill>
                <a:latin typeface="Calibri"/>
                <a:ea typeface="Calibri"/>
                <a:cs typeface="Calibri"/>
                <a:sym typeface="Calibri"/>
                <a:rtl val="0"/>
              </a:rPr>
              <a:t>leading </a:t>
            </a:r>
            <a:r>
              <a:rPr lang="en" sz="2200" b="1" kern="0" dirty="0" smtClean="0">
                <a:solidFill>
                  <a:srgbClr val="000000"/>
                </a:solidFill>
                <a:latin typeface="Calibri"/>
                <a:ea typeface="Calibri"/>
                <a:cs typeface="Calibri"/>
                <a:sym typeface="Calibri"/>
                <a:rtl val="0"/>
              </a:rPr>
              <a:t>cause </a:t>
            </a:r>
            <a:r>
              <a:rPr lang="en" sz="2200" b="1" kern="0" dirty="0">
                <a:solidFill>
                  <a:srgbClr val="000000"/>
                </a:solidFill>
                <a:latin typeface="Calibri"/>
                <a:ea typeface="Calibri"/>
                <a:cs typeface="Calibri"/>
                <a:sym typeface="Calibri"/>
                <a:rtl val="0"/>
              </a:rPr>
              <a:t>of preventable death.</a:t>
            </a:r>
          </a:p>
        </p:txBody>
      </p:sp>
      <p:sp>
        <p:nvSpPr>
          <p:cNvPr id="129" name="Shape 129"/>
          <p:cNvSpPr txBox="1">
            <a:spLocks noGrp="1"/>
          </p:cNvSpPr>
          <p:nvPr>
            <p:ph type="title" idx="4294967295"/>
          </p:nvPr>
        </p:nvSpPr>
        <p:spPr>
          <a:xfrm>
            <a:off x="3" y="-990600"/>
            <a:ext cx="10058397" cy="2338127"/>
          </a:xfrm>
          <a:prstGeom prst="rect">
            <a:avLst/>
          </a:prstGeom>
          <a:noFill/>
          <a:ln>
            <a:noFill/>
          </a:ln>
        </p:spPr>
        <p:txBody>
          <a:bodyPr wrap="square" lIns="100481" tIns="100481" rIns="100481" bIns="100481" anchor="b" anchorCtr="0">
            <a:noAutofit/>
          </a:bodyPr>
          <a:lstStyle/>
          <a:p>
            <a:r>
              <a:rPr lang="en" sz="3960" dirty="0" err="1" smtClean="0">
                <a:latin typeface="Comic Sans MS" panose="030F0702030302020204" pitchFamily="66" charset="0"/>
              </a:rPr>
              <a:t>Cardiometabolic</a:t>
            </a:r>
            <a:r>
              <a:rPr lang="en" sz="3960" dirty="0" smtClean="0">
                <a:latin typeface="Comic Sans MS" panose="030F0702030302020204" pitchFamily="66" charset="0"/>
              </a:rPr>
              <a:t> </a:t>
            </a:r>
            <a:r>
              <a:rPr lang="en" sz="3960" dirty="0">
                <a:latin typeface="Comic Sans MS" panose="030F0702030302020204" pitchFamily="66" charset="0"/>
              </a:rPr>
              <a:t>Risk: Pathways to Disease</a:t>
            </a:r>
          </a:p>
        </p:txBody>
      </p:sp>
    </p:spTree>
    <p:extLst>
      <p:ext uri="{BB962C8B-B14F-4D97-AF65-F5344CB8AC3E}">
        <p14:creationId xmlns:p14="http://schemas.microsoft.com/office/powerpoint/2010/main" val="1701291490"/>
      </p:ext>
    </p:extLst>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5679144" y="2855084"/>
            <a:ext cx="124460" cy="0"/>
          </a:xfrm>
          <a:custGeom>
            <a:avLst/>
            <a:gdLst/>
            <a:ahLst/>
            <a:cxnLst/>
            <a:rect l="l" t="t" r="r" b="b"/>
            <a:pathLst>
              <a:path w="124460">
                <a:moveTo>
                  <a:pt x="0" y="0"/>
                </a:moveTo>
                <a:lnTo>
                  <a:pt x="123951" y="0"/>
                </a:lnTo>
              </a:path>
            </a:pathLst>
          </a:custGeom>
          <a:ln w="19069">
            <a:solidFill>
              <a:srgbClr val="808080"/>
            </a:solidFill>
          </a:ln>
        </p:spPr>
        <p:txBody>
          <a:bodyPr wrap="square" lIns="0" tIns="0" rIns="0" bIns="0" rtlCol="0"/>
          <a:lstStyle/>
          <a:p>
            <a:endParaRPr/>
          </a:p>
        </p:txBody>
      </p:sp>
      <p:sp>
        <p:nvSpPr>
          <p:cNvPr id="5" name="object 5"/>
          <p:cNvSpPr/>
          <p:nvPr/>
        </p:nvSpPr>
        <p:spPr>
          <a:xfrm>
            <a:off x="2904537" y="2855084"/>
            <a:ext cx="124460" cy="0"/>
          </a:xfrm>
          <a:custGeom>
            <a:avLst/>
            <a:gdLst/>
            <a:ahLst/>
            <a:cxnLst/>
            <a:rect l="l" t="t" r="r" b="b"/>
            <a:pathLst>
              <a:path w="124460">
                <a:moveTo>
                  <a:pt x="0" y="0"/>
                </a:moveTo>
                <a:lnTo>
                  <a:pt x="123951" y="0"/>
                </a:lnTo>
              </a:path>
            </a:pathLst>
          </a:custGeom>
          <a:ln w="19069">
            <a:solidFill>
              <a:srgbClr val="808080"/>
            </a:solidFill>
          </a:ln>
        </p:spPr>
        <p:txBody>
          <a:bodyPr wrap="square" lIns="0" tIns="0" rIns="0" bIns="0" rtlCol="0"/>
          <a:lstStyle/>
          <a:p>
            <a:endParaRPr/>
          </a:p>
        </p:txBody>
      </p:sp>
      <p:sp>
        <p:nvSpPr>
          <p:cNvPr id="8" name="object 8"/>
          <p:cNvSpPr txBox="1">
            <a:spLocks noGrp="1"/>
          </p:cNvSpPr>
          <p:nvPr>
            <p:ph type="title"/>
          </p:nvPr>
        </p:nvSpPr>
        <p:spPr>
          <a:xfrm>
            <a:off x="546294" y="1114375"/>
            <a:ext cx="8965810" cy="333425"/>
          </a:xfrm>
          <a:prstGeom prst="rect">
            <a:avLst/>
          </a:prstGeom>
        </p:spPr>
        <p:txBody>
          <a:bodyPr vert="horz" wrap="square" lIns="0" tIns="0" rIns="0" bIns="0" rtlCol="0">
            <a:spAutoFit/>
          </a:bodyPr>
          <a:lstStyle/>
          <a:p>
            <a:pPr marL="12700" marR="5080">
              <a:lnSpc>
                <a:spcPts val="2630"/>
              </a:lnSpc>
            </a:pPr>
            <a:r>
              <a:rPr spc="-5" dirty="0" smtClean="0"/>
              <a:t>Weighted </a:t>
            </a:r>
            <a:r>
              <a:rPr spc="-5" dirty="0"/>
              <a:t>polygenic risk score (wPRS)</a:t>
            </a:r>
            <a:r>
              <a:rPr spc="-65" dirty="0"/>
              <a:t> </a:t>
            </a:r>
            <a:r>
              <a:rPr spc="-5" dirty="0"/>
              <a:t>regression  coefficients</a:t>
            </a:r>
          </a:p>
        </p:txBody>
      </p:sp>
      <p:sp>
        <p:nvSpPr>
          <p:cNvPr id="9" name="object 9"/>
          <p:cNvSpPr txBox="1"/>
          <p:nvPr/>
        </p:nvSpPr>
        <p:spPr>
          <a:xfrm>
            <a:off x="1617349" y="2548255"/>
            <a:ext cx="5892165" cy="499745"/>
          </a:xfrm>
          <a:prstGeom prst="rect">
            <a:avLst/>
          </a:prstGeom>
        </p:spPr>
        <p:txBody>
          <a:bodyPr vert="horz" wrap="square" lIns="0" tIns="0" rIns="0" bIns="0" rtlCol="0">
            <a:spAutoFit/>
          </a:bodyPr>
          <a:lstStyle/>
          <a:p>
            <a:pPr marL="12700">
              <a:lnSpc>
                <a:spcPct val="100000"/>
              </a:lnSpc>
            </a:pPr>
            <a:r>
              <a:rPr sz="1400" dirty="0">
                <a:latin typeface="Gill Sans MT"/>
                <a:cs typeface="Gill Sans MT"/>
              </a:rPr>
              <a:t>Association between the genetic risk score and serum lipid levels, coefficient</a:t>
            </a:r>
            <a:r>
              <a:rPr sz="1400" spc="-100" dirty="0">
                <a:latin typeface="Gill Sans MT"/>
                <a:cs typeface="Gill Sans MT"/>
              </a:rPr>
              <a:t> </a:t>
            </a:r>
            <a:r>
              <a:rPr sz="1400" dirty="0">
                <a:latin typeface="Gill Sans MT"/>
                <a:cs typeface="Gill Sans MT"/>
              </a:rPr>
              <a:t>(SE)</a:t>
            </a:r>
          </a:p>
          <a:p>
            <a:pPr marL="2411730">
              <a:lnSpc>
                <a:spcPct val="100000"/>
              </a:lnSpc>
              <a:spcBef>
                <a:spcPts val="570"/>
              </a:spcBef>
              <a:tabLst>
                <a:tab pos="5295900" algn="l"/>
              </a:tabLst>
            </a:pPr>
            <a:r>
              <a:rPr sz="1400" b="1" dirty="0">
                <a:latin typeface="Gill Sans MT"/>
                <a:cs typeface="Gill Sans MT"/>
              </a:rPr>
              <a:t>Female	Male</a:t>
            </a:r>
            <a:endParaRPr sz="1400" dirty="0">
              <a:latin typeface="Gill Sans MT"/>
              <a:cs typeface="Gill Sans MT"/>
            </a:endParaRPr>
          </a:p>
        </p:txBody>
      </p:sp>
      <p:graphicFrame>
        <p:nvGraphicFramePr>
          <p:cNvPr id="10" name="object 10"/>
          <p:cNvGraphicFramePr>
            <a:graphicFrameLocks noGrp="1"/>
          </p:cNvGraphicFramePr>
          <p:nvPr>
            <p:extLst>
              <p:ext uri="{D42A27DB-BD31-4B8C-83A1-F6EECF244321}">
                <p14:modId xmlns:p14="http://schemas.microsoft.com/office/powerpoint/2010/main" val="1171677859"/>
              </p:ext>
            </p:extLst>
          </p:nvPr>
        </p:nvGraphicFramePr>
        <p:xfrm>
          <a:off x="1617349" y="3200400"/>
          <a:ext cx="6836398" cy="1029737"/>
        </p:xfrm>
        <a:graphic>
          <a:graphicData uri="http://schemas.openxmlformats.org/drawingml/2006/table">
            <a:tbl>
              <a:tblPr firstRow="1" bandRow="1">
                <a:tableStyleId>{2D5ABB26-0587-4C30-8999-92F81FD0307C}</a:tableStyleId>
              </a:tblPr>
              <a:tblGrid>
                <a:gridCol w="1411139">
                  <a:extLst>
                    <a:ext uri="{9D8B030D-6E8A-4147-A177-3AD203B41FA5}">
                      <a16:colId xmlns:a16="http://schemas.microsoft.com/office/drawing/2014/main" val="20000"/>
                    </a:ext>
                  </a:extLst>
                </a:gridCol>
                <a:gridCol w="1148984">
                  <a:extLst>
                    <a:ext uri="{9D8B030D-6E8A-4147-A177-3AD203B41FA5}">
                      <a16:colId xmlns:a16="http://schemas.microsoft.com/office/drawing/2014/main" val="20001"/>
                    </a:ext>
                  </a:extLst>
                </a:gridCol>
                <a:gridCol w="1501670">
                  <a:extLst>
                    <a:ext uri="{9D8B030D-6E8A-4147-A177-3AD203B41FA5}">
                      <a16:colId xmlns:a16="http://schemas.microsoft.com/office/drawing/2014/main" val="20002"/>
                    </a:ext>
                  </a:extLst>
                </a:gridCol>
                <a:gridCol w="123951">
                  <a:extLst>
                    <a:ext uri="{9D8B030D-6E8A-4147-A177-3AD203B41FA5}">
                      <a16:colId xmlns:a16="http://schemas.microsoft.com/office/drawing/2014/main" val="20003"/>
                    </a:ext>
                  </a:extLst>
                </a:gridCol>
                <a:gridCol w="1148984">
                  <a:extLst>
                    <a:ext uri="{9D8B030D-6E8A-4147-A177-3AD203B41FA5}">
                      <a16:colId xmlns:a16="http://schemas.microsoft.com/office/drawing/2014/main" val="20004"/>
                    </a:ext>
                  </a:extLst>
                </a:gridCol>
                <a:gridCol w="1501670">
                  <a:extLst>
                    <a:ext uri="{9D8B030D-6E8A-4147-A177-3AD203B41FA5}">
                      <a16:colId xmlns:a16="http://schemas.microsoft.com/office/drawing/2014/main" val="20005"/>
                    </a:ext>
                  </a:extLst>
                </a:gridCol>
              </a:tblGrid>
              <a:tr h="276507">
                <a:tc>
                  <a:txBody>
                    <a:bodyPr/>
                    <a:lstStyle/>
                    <a:p>
                      <a:pPr marL="37465">
                        <a:lnSpc>
                          <a:spcPct val="100000"/>
                        </a:lnSpc>
                        <a:spcBef>
                          <a:spcPts val="60"/>
                        </a:spcBef>
                      </a:pPr>
                      <a:r>
                        <a:rPr sz="1400" b="1" dirty="0">
                          <a:latin typeface="Gill Sans MT"/>
                          <a:cs typeface="Gill Sans MT"/>
                        </a:rPr>
                        <a:t>Outcome/trait</a:t>
                      </a:r>
                      <a:endParaRPr sz="1400">
                        <a:latin typeface="Gill Sans MT"/>
                        <a:cs typeface="Gill Sans MT"/>
                      </a:endParaRPr>
                    </a:p>
                  </a:txBody>
                  <a:tcPr marL="0" marR="0" marT="0" marB="0">
                    <a:lnB w="9534">
                      <a:solidFill>
                        <a:srgbClr val="808080"/>
                      </a:solidFill>
                      <a:prstDash val="solid"/>
                    </a:lnB>
                  </a:tcPr>
                </a:tc>
                <a:tc>
                  <a:txBody>
                    <a:bodyPr/>
                    <a:lstStyle/>
                    <a:p>
                      <a:pPr marL="37465">
                        <a:lnSpc>
                          <a:spcPct val="100000"/>
                        </a:lnSpc>
                        <a:spcBef>
                          <a:spcPts val="100"/>
                        </a:spcBef>
                      </a:pPr>
                      <a:r>
                        <a:rPr sz="1400" b="1" dirty="0">
                          <a:latin typeface="Gill Sans MT"/>
                          <a:cs typeface="Gill Sans MT"/>
                        </a:rPr>
                        <a:t>Not</a:t>
                      </a:r>
                      <a:r>
                        <a:rPr sz="1400" b="1" spc="-100" dirty="0">
                          <a:latin typeface="Gill Sans MT"/>
                          <a:cs typeface="Gill Sans MT"/>
                        </a:rPr>
                        <a:t> </a:t>
                      </a:r>
                      <a:r>
                        <a:rPr sz="1400" b="1" dirty="0">
                          <a:latin typeface="Gill Sans MT"/>
                          <a:cs typeface="Gill Sans MT"/>
                        </a:rPr>
                        <a:t>adjusted</a:t>
                      </a:r>
                      <a:endParaRPr sz="1400" dirty="0">
                        <a:latin typeface="Gill Sans MT"/>
                        <a:cs typeface="Gill Sans MT"/>
                      </a:endParaRPr>
                    </a:p>
                  </a:txBody>
                  <a:tcPr marL="0" marR="0" marT="0" marB="0">
                    <a:lnT w="9534">
                      <a:solidFill>
                        <a:srgbClr val="808080"/>
                      </a:solidFill>
                      <a:prstDash val="solid"/>
                    </a:lnT>
                    <a:lnB w="9534">
                      <a:solidFill>
                        <a:srgbClr val="808080"/>
                      </a:solidFill>
                      <a:prstDash val="solid"/>
                    </a:lnB>
                  </a:tcPr>
                </a:tc>
                <a:tc>
                  <a:txBody>
                    <a:bodyPr/>
                    <a:lstStyle/>
                    <a:p>
                      <a:pPr marL="41275">
                        <a:lnSpc>
                          <a:spcPct val="100000"/>
                        </a:lnSpc>
                        <a:spcBef>
                          <a:spcPts val="100"/>
                        </a:spcBef>
                      </a:pPr>
                      <a:r>
                        <a:rPr sz="1400" b="1" dirty="0">
                          <a:latin typeface="Gill Sans MT"/>
                          <a:cs typeface="Gill Sans MT"/>
                        </a:rPr>
                        <a:t>Adjusted for</a:t>
                      </a:r>
                      <a:r>
                        <a:rPr sz="1400" b="1" spc="-100" dirty="0">
                          <a:latin typeface="Gill Sans MT"/>
                          <a:cs typeface="Gill Sans MT"/>
                        </a:rPr>
                        <a:t> </a:t>
                      </a:r>
                      <a:r>
                        <a:rPr sz="1400" b="1" dirty="0">
                          <a:latin typeface="Gill Sans MT"/>
                          <a:cs typeface="Gill Sans MT"/>
                        </a:rPr>
                        <a:t>BMI</a:t>
                      </a:r>
                      <a:endParaRPr sz="1400" dirty="0">
                        <a:latin typeface="Gill Sans MT"/>
                        <a:cs typeface="Gill Sans MT"/>
                      </a:endParaRPr>
                    </a:p>
                  </a:txBody>
                  <a:tcPr marL="0" marR="0" marT="0" marB="0">
                    <a:lnT w="9534">
                      <a:solidFill>
                        <a:srgbClr val="808080"/>
                      </a:solidFill>
                      <a:prstDash val="solid"/>
                    </a:lnT>
                    <a:lnB w="9534">
                      <a:solidFill>
                        <a:srgbClr val="808080"/>
                      </a:solidFill>
                      <a:prstDash val="solid"/>
                    </a:lnB>
                  </a:tcPr>
                </a:tc>
                <a:tc>
                  <a:txBody>
                    <a:bodyPr/>
                    <a:lstStyle/>
                    <a:p>
                      <a:endParaRPr sz="1400">
                        <a:latin typeface="Gill Sans MT"/>
                        <a:cs typeface="Gill Sans MT"/>
                      </a:endParaRPr>
                    </a:p>
                  </a:txBody>
                  <a:tcPr marL="0" marR="0" marT="0" marB="0">
                    <a:lnB w="9534">
                      <a:solidFill>
                        <a:srgbClr val="808080"/>
                      </a:solidFill>
                      <a:prstDash val="solid"/>
                    </a:lnB>
                  </a:tcPr>
                </a:tc>
                <a:tc>
                  <a:txBody>
                    <a:bodyPr/>
                    <a:lstStyle/>
                    <a:p>
                      <a:pPr marL="37465">
                        <a:lnSpc>
                          <a:spcPct val="100000"/>
                        </a:lnSpc>
                        <a:spcBef>
                          <a:spcPts val="100"/>
                        </a:spcBef>
                      </a:pPr>
                      <a:r>
                        <a:rPr sz="1400" b="1" dirty="0">
                          <a:latin typeface="Gill Sans MT"/>
                          <a:cs typeface="Gill Sans MT"/>
                        </a:rPr>
                        <a:t>Not</a:t>
                      </a:r>
                      <a:r>
                        <a:rPr sz="1400" b="1" spc="-100" dirty="0">
                          <a:latin typeface="Gill Sans MT"/>
                          <a:cs typeface="Gill Sans MT"/>
                        </a:rPr>
                        <a:t> </a:t>
                      </a:r>
                      <a:r>
                        <a:rPr sz="1400" b="1" dirty="0">
                          <a:latin typeface="Gill Sans MT"/>
                          <a:cs typeface="Gill Sans MT"/>
                        </a:rPr>
                        <a:t>adjusted</a:t>
                      </a:r>
                      <a:endParaRPr sz="1400">
                        <a:latin typeface="Gill Sans MT"/>
                        <a:cs typeface="Gill Sans MT"/>
                      </a:endParaRPr>
                    </a:p>
                  </a:txBody>
                  <a:tcPr marL="0" marR="0" marT="0" marB="0">
                    <a:lnT w="9534">
                      <a:solidFill>
                        <a:srgbClr val="808080"/>
                      </a:solidFill>
                      <a:prstDash val="solid"/>
                    </a:lnT>
                    <a:lnB w="9534">
                      <a:solidFill>
                        <a:srgbClr val="808080"/>
                      </a:solidFill>
                      <a:prstDash val="solid"/>
                    </a:lnB>
                  </a:tcPr>
                </a:tc>
                <a:tc>
                  <a:txBody>
                    <a:bodyPr/>
                    <a:lstStyle/>
                    <a:p>
                      <a:pPr marL="41275">
                        <a:lnSpc>
                          <a:spcPct val="100000"/>
                        </a:lnSpc>
                        <a:spcBef>
                          <a:spcPts val="100"/>
                        </a:spcBef>
                      </a:pPr>
                      <a:r>
                        <a:rPr sz="1400" b="1" dirty="0">
                          <a:latin typeface="Gill Sans MT"/>
                          <a:cs typeface="Gill Sans MT"/>
                        </a:rPr>
                        <a:t>Adjusted for</a:t>
                      </a:r>
                      <a:r>
                        <a:rPr sz="1400" b="1" spc="-100" dirty="0">
                          <a:latin typeface="Gill Sans MT"/>
                          <a:cs typeface="Gill Sans MT"/>
                        </a:rPr>
                        <a:t> </a:t>
                      </a:r>
                      <a:r>
                        <a:rPr sz="1400" b="1" dirty="0">
                          <a:latin typeface="Gill Sans MT"/>
                          <a:cs typeface="Gill Sans MT"/>
                        </a:rPr>
                        <a:t>BMI</a:t>
                      </a:r>
                      <a:endParaRPr sz="1400">
                        <a:latin typeface="Gill Sans MT"/>
                        <a:cs typeface="Gill Sans MT"/>
                      </a:endParaRPr>
                    </a:p>
                  </a:txBody>
                  <a:tcPr marL="0" marR="0" marT="0" marB="0">
                    <a:lnT w="9534">
                      <a:solidFill>
                        <a:srgbClr val="808080"/>
                      </a:solidFill>
                      <a:prstDash val="solid"/>
                    </a:lnT>
                    <a:lnB w="9534">
                      <a:solidFill>
                        <a:srgbClr val="808080"/>
                      </a:solidFill>
                      <a:prstDash val="solid"/>
                    </a:lnB>
                  </a:tcPr>
                </a:tc>
                <a:extLst>
                  <a:ext uri="{0D108BD9-81ED-4DB2-BD59-A6C34878D82A}">
                    <a16:rowId xmlns:a16="http://schemas.microsoft.com/office/drawing/2014/main" val="10000"/>
                  </a:ext>
                </a:extLst>
              </a:tr>
              <a:tr h="63269">
                <a:tc>
                  <a:txBody>
                    <a:bodyPr/>
                    <a:lstStyle/>
                    <a:p>
                      <a:pPr marL="28575">
                        <a:lnSpc>
                          <a:spcPct val="100000"/>
                        </a:lnSpc>
                        <a:spcBef>
                          <a:spcPts val="100"/>
                        </a:spcBef>
                      </a:pPr>
                      <a:r>
                        <a:rPr sz="1400" dirty="0">
                          <a:latin typeface="Gill Sans MT"/>
                          <a:cs typeface="Gill Sans MT"/>
                        </a:rPr>
                        <a:t>HDL</a:t>
                      </a:r>
                      <a:endParaRPr sz="1400">
                        <a:latin typeface="Gill Sans MT"/>
                        <a:cs typeface="Gill Sans MT"/>
                      </a:endParaRPr>
                    </a:p>
                  </a:txBody>
                  <a:tcPr marL="0" marR="0" marT="0" marB="0">
                    <a:lnT w="9534">
                      <a:solidFill>
                        <a:srgbClr val="808080"/>
                      </a:solidFill>
                      <a:prstDash val="solid"/>
                    </a:lnT>
                  </a:tcPr>
                </a:tc>
                <a:tc>
                  <a:txBody>
                    <a:bodyPr/>
                    <a:lstStyle/>
                    <a:p>
                      <a:pPr marL="28575">
                        <a:lnSpc>
                          <a:spcPct val="100000"/>
                        </a:lnSpc>
                        <a:spcBef>
                          <a:spcPts val="100"/>
                        </a:spcBef>
                      </a:pPr>
                      <a:r>
                        <a:rPr sz="1400" dirty="0">
                          <a:latin typeface="Gill Sans MT"/>
                          <a:cs typeface="Gill Sans MT"/>
                        </a:rPr>
                        <a:t>0.13</a:t>
                      </a:r>
                      <a:r>
                        <a:rPr sz="1400" spc="-100" dirty="0">
                          <a:latin typeface="Gill Sans MT"/>
                          <a:cs typeface="Gill Sans MT"/>
                        </a:rPr>
                        <a:t> </a:t>
                      </a:r>
                      <a:r>
                        <a:rPr sz="1400" dirty="0">
                          <a:latin typeface="Gill Sans MT"/>
                          <a:cs typeface="Gill Sans MT"/>
                        </a:rPr>
                        <a:t>(0.03)</a:t>
                      </a:r>
                      <a:endParaRPr sz="1400">
                        <a:latin typeface="Gill Sans MT"/>
                        <a:cs typeface="Gill Sans MT"/>
                      </a:endParaRPr>
                    </a:p>
                  </a:txBody>
                  <a:tcPr marL="0" marR="0" marT="0" marB="0">
                    <a:lnT w="9534">
                      <a:solidFill>
                        <a:srgbClr val="808080"/>
                      </a:solidFill>
                      <a:prstDash val="solid"/>
                    </a:lnT>
                  </a:tcPr>
                </a:tc>
                <a:tc>
                  <a:txBody>
                    <a:bodyPr/>
                    <a:lstStyle/>
                    <a:p>
                      <a:pPr marL="33020">
                        <a:lnSpc>
                          <a:spcPct val="100000"/>
                        </a:lnSpc>
                        <a:spcBef>
                          <a:spcPts val="100"/>
                        </a:spcBef>
                      </a:pPr>
                      <a:r>
                        <a:rPr sz="1400" dirty="0">
                          <a:latin typeface="Gill Sans MT"/>
                          <a:cs typeface="Gill Sans MT"/>
                        </a:rPr>
                        <a:t>0.13</a:t>
                      </a:r>
                      <a:r>
                        <a:rPr sz="1400" spc="-100" dirty="0">
                          <a:latin typeface="Gill Sans MT"/>
                          <a:cs typeface="Gill Sans MT"/>
                        </a:rPr>
                        <a:t> </a:t>
                      </a:r>
                      <a:r>
                        <a:rPr sz="1400" dirty="0">
                          <a:latin typeface="Gill Sans MT"/>
                          <a:cs typeface="Gill Sans MT"/>
                        </a:rPr>
                        <a:t>(0.03)</a:t>
                      </a:r>
                      <a:endParaRPr sz="1400">
                        <a:latin typeface="Gill Sans MT"/>
                        <a:cs typeface="Gill Sans MT"/>
                      </a:endParaRPr>
                    </a:p>
                  </a:txBody>
                  <a:tcPr marL="0" marR="0" marT="0" marB="0">
                    <a:lnT w="9534">
                      <a:solidFill>
                        <a:srgbClr val="808080"/>
                      </a:solidFill>
                      <a:prstDash val="solid"/>
                    </a:lnT>
                  </a:tcPr>
                </a:tc>
                <a:tc>
                  <a:txBody>
                    <a:bodyPr/>
                    <a:lstStyle/>
                    <a:p>
                      <a:endParaRPr sz="1400">
                        <a:latin typeface="Gill Sans MT"/>
                        <a:cs typeface="Gill Sans MT"/>
                      </a:endParaRPr>
                    </a:p>
                  </a:txBody>
                  <a:tcPr marL="0" marR="0" marT="0" marB="0">
                    <a:lnT w="9534">
                      <a:solidFill>
                        <a:srgbClr val="808080"/>
                      </a:solidFill>
                      <a:prstDash val="solid"/>
                    </a:lnT>
                  </a:tcPr>
                </a:tc>
                <a:tc>
                  <a:txBody>
                    <a:bodyPr/>
                    <a:lstStyle/>
                    <a:p>
                      <a:pPr marL="28575">
                        <a:lnSpc>
                          <a:spcPct val="100000"/>
                        </a:lnSpc>
                        <a:spcBef>
                          <a:spcPts val="100"/>
                        </a:spcBef>
                      </a:pPr>
                      <a:r>
                        <a:rPr sz="1400" dirty="0">
                          <a:latin typeface="Gill Sans MT"/>
                          <a:cs typeface="Gill Sans MT"/>
                        </a:rPr>
                        <a:t>0.14</a:t>
                      </a:r>
                      <a:r>
                        <a:rPr sz="1400" spc="-100" dirty="0">
                          <a:latin typeface="Gill Sans MT"/>
                          <a:cs typeface="Gill Sans MT"/>
                        </a:rPr>
                        <a:t> </a:t>
                      </a:r>
                      <a:r>
                        <a:rPr sz="1400" dirty="0">
                          <a:latin typeface="Gill Sans MT"/>
                          <a:cs typeface="Gill Sans MT"/>
                        </a:rPr>
                        <a:t>(0.04)</a:t>
                      </a:r>
                      <a:endParaRPr sz="1400">
                        <a:latin typeface="Gill Sans MT"/>
                        <a:cs typeface="Gill Sans MT"/>
                      </a:endParaRPr>
                    </a:p>
                  </a:txBody>
                  <a:tcPr marL="0" marR="0" marT="0" marB="0">
                    <a:lnT w="9534">
                      <a:solidFill>
                        <a:srgbClr val="808080"/>
                      </a:solidFill>
                      <a:prstDash val="solid"/>
                    </a:lnT>
                  </a:tcPr>
                </a:tc>
                <a:tc>
                  <a:txBody>
                    <a:bodyPr/>
                    <a:lstStyle/>
                    <a:p>
                      <a:pPr marL="33020">
                        <a:lnSpc>
                          <a:spcPct val="100000"/>
                        </a:lnSpc>
                        <a:spcBef>
                          <a:spcPts val="100"/>
                        </a:spcBef>
                      </a:pPr>
                      <a:r>
                        <a:rPr sz="1400" dirty="0">
                          <a:latin typeface="Gill Sans MT"/>
                          <a:cs typeface="Gill Sans MT"/>
                        </a:rPr>
                        <a:t>0.14</a:t>
                      </a:r>
                      <a:r>
                        <a:rPr sz="1400" spc="-100" dirty="0">
                          <a:latin typeface="Gill Sans MT"/>
                          <a:cs typeface="Gill Sans MT"/>
                        </a:rPr>
                        <a:t> </a:t>
                      </a:r>
                      <a:r>
                        <a:rPr sz="1400" dirty="0">
                          <a:latin typeface="Gill Sans MT"/>
                          <a:cs typeface="Gill Sans MT"/>
                        </a:rPr>
                        <a:t>(0.04)</a:t>
                      </a:r>
                      <a:endParaRPr sz="1400">
                        <a:latin typeface="Gill Sans MT"/>
                        <a:cs typeface="Gill Sans MT"/>
                      </a:endParaRPr>
                    </a:p>
                  </a:txBody>
                  <a:tcPr marL="0" marR="0" marT="0" marB="0">
                    <a:lnT w="9534">
                      <a:solidFill>
                        <a:srgbClr val="808080"/>
                      </a:solidFill>
                      <a:prstDash val="solid"/>
                    </a:lnT>
                  </a:tcPr>
                </a:tc>
                <a:extLst>
                  <a:ext uri="{0D108BD9-81ED-4DB2-BD59-A6C34878D82A}">
                    <a16:rowId xmlns:a16="http://schemas.microsoft.com/office/drawing/2014/main" val="10001"/>
                  </a:ext>
                </a:extLst>
              </a:tr>
              <a:tr h="266972">
                <a:tc>
                  <a:txBody>
                    <a:bodyPr/>
                    <a:lstStyle/>
                    <a:p>
                      <a:pPr marL="28575">
                        <a:lnSpc>
                          <a:spcPct val="100000"/>
                        </a:lnSpc>
                        <a:spcBef>
                          <a:spcPts val="70"/>
                        </a:spcBef>
                      </a:pPr>
                      <a:r>
                        <a:rPr sz="1400" dirty="0">
                          <a:latin typeface="Gill Sans MT"/>
                          <a:cs typeface="Gill Sans MT"/>
                        </a:rPr>
                        <a:t>LDL</a:t>
                      </a:r>
                      <a:endParaRPr sz="1400">
                        <a:latin typeface="Gill Sans MT"/>
                        <a:cs typeface="Gill Sans MT"/>
                      </a:endParaRPr>
                    </a:p>
                  </a:txBody>
                  <a:tcPr marL="0" marR="0" marT="0" marB="0"/>
                </a:tc>
                <a:tc>
                  <a:txBody>
                    <a:bodyPr/>
                    <a:lstStyle/>
                    <a:p>
                      <a:pPr marL="28575">
                        <a:lnSpc>
                          <a:spcPct val="100000"/>
                        </a:lnSpc>
                        <a:spcBef>
                          <a:spcPts val="70"/>
                        </a:spcBef>
                      </a:pPr>
                      <a:r>
                        <a:rPr sz="1400" dirty="0">
                          <a:latin typeface="Gill Sans MT"/>
                          <a:cs typeface="Gill Sans MT"/>
                        </a:rPr>
                        <a:t>0.16</a:t>
                      </a:r>
                      <a:r>
                        <a:rPr sz="1400" spc="-100" dirty="0">
                          <a:latin typeface="Gill Sans MT"/>
                          <a:cs typeface="Gill Sans MT"/>
                        </a:rPr>
                        <a:t> </a:t>
                      </a:r>
                      <a:r>
                        <a:rPr sz="1400" dirty="0">
                          <a:latin typeface="Gill Sans MT"/>
                          <a:cs typeface="Gill Sans MT"/>
                        </a:rPr>
                        <a:t>(0.08)</a:t>
                      </a:r>
                      <a:endParaRPr sz="1400">
                        <a:latin typeface="Gill Sans MT"/>
                        <a:cs typeface="Gill Sans MT"/>
                      </a:endParaRPr>
                    </a:p>
                  </a:txBody>
                  <a:tcPr marL="0" marR="0" marT="0" marB="0"/>
                </a:tc>
                <a:tc>
                  <a:txBody>
                    <a:bodyPr/>
                    <a:lstStyle/>
                    <a:p>
                      <a:pPr marL="33020">
                        <a:lnSpc>
                          <a:spcPct val="100000"/>
                        </a:lnSpc>
                        <a:spcBef>
                          <a:spcPts val="70"/>
                        </a:spcBef>
                      </a:pPr>
                      <a:r>
                        <a:rPr sz="1400" dirty="0">
                          <a:latin typeface="Gill Sans MT"/>
                          <a:cs typeface="Gill Sans MT"/>
                        </a:rPr>
                        <a:t>0.17</a:t>
                      </a:r>
                      <a:r>
                        <a:rPr sz="1400" spc="-100" dirty="0">
                          <a:latin typeface="Gill Sans MT"/>
                          <a:cs typeface="Gill Sans MT"/>
                        </a:rPr>
                        <a:t> </a:t>
                      </a:r>
                      <a:r>
                        <a:rPr sz="1400" dirty="0">
                          <a:latin typeface="Gill Sans MT"/>
                          <a:cs typeface="Gill Sans MT"/>
                        </a:rPr>
                        <a:t>(0.08)</a:t>
                      </a:r>
                      <a:endParaRPr sz="1400">
                        <a:latin typeface="Gill Sans MT"/>
                        <a:cs typeface="Gill Sans MT"/>
                      </a:endParaRPr>
                    </a:p>
                  </a:txBody>
                  <a:tcPr marL="0" marR="0" marT="0" marB="0"/>
                </a:tc>
                <a:tc>
                  <a:txBody>
                    <a:bodyPr/>
                    <a:lstStyle/>
                    <a:p>
                      <a:endParaRPr sz="1400">
                        <a:latin typeface="Gill Sans MT"/>
                        <a:cs typeface="Gill Sans MT"/>
                      </a:endParaRPr>
                    </a:p>
                  </a:txBody>
                  <a:tcPr marL="0" marR="0" marT="0" marB="0"/>
                </a:tc>
                <a:tc>
                  <a:txBody>
                    <a:bodyPr/>
                    <a:lstStyle/>
                    <a:p>
                      <a:pPr marL="28575">
                        <a:lnSpc>
                          <a:spcPct val="100000"/>
                        </a:lnSpc>
                        <a:spcBef>
                          <a:spcPts val="70"/>
                        </a:spcBef>
                      </a:pPr>
                      <a:r>
                        <a:rPr sz="1400" dirty="0">
                          <a:latin typeface="Gill Sans MT"/>
                          <a:cs typeface="Gill Sans MT"/>
                        </a:rPr>
                        <a:t>0.23</a:t>
                      </a:r>
                      <a:r>
                        <a:rPr sz="1400" spc="-100" dirty="0">
                          <a:latin typeface="Gill Sans MT"/>
                          <a:cs typeface="Gill Sans MT"/>
                        </a:rPr>
                        <a:t> </a:t>
                      </a:r>
                      <a:r>
                        <a:rPr sz="1400" dirty="0">
                          <a:latin typeface="Gill Sans MT"/>
                          <a:cs typeface="Gill Sans MT"/>
                        </a:rPr>
                        <a:t>(0.08)</a:t>
                      </a:r>
                      <a:endParaRPr sz="1400">
                        <a:latin typeface="Gill Sans MT"/>
                        <a:cs typeface="Gill Sans MT"/>
                      </a:endParaRPr>
                    </a:p>
                  </a:txBody>
                  <a:tcPr marL="0" marR="0" marT="0" marB="0"/>
                </a:tc>
                <a:tc>
                  <a:txBody>
                    <a:bodyPr/>
                    <a:lstStyle/>
                    <a:p>
                      <a:pPr marL="33020">
                        <a:lnSpc>
                          <a:spcPct val="100000"/>
                        </a:lnSpc>
                        <a:spcBef>
                          <a:spcPts val="70"/>
                        </a:spcBef>
                      </a:pPr>
                      <a:r>
                        <a:rPr sz="1400" dirty="0">
                          <a:latin typeface="Gill Sans MT"/>
                          <a:cs typeface="Gill Sans MT"/>
                        </a:rPr>
                        <a:t>0.24</a:t>
                      </a:r>
                      <a:r>
                        <a:rPr sz="1400" spc="-100" dirty="0">
                          <a:latin typeface="Gill Sans MT"/>
                          <a:cs typeface="Gill Sans MT"/>
                        </a:rPr>
                        <a:t> </a:t>
                      </a:r>
                      <a:r>
                        <a:rPr sz="1400" dirty="0">
                          <a:latin typeface="Gill Sans MT"/>
                          <a:cs typeface="Gill Sans MT"/>
                        </a:rPr>
                        <a:t>(0.08)</a:t>
                      </a:r>
                      <a:endParaRPr sz="1400">
                        <a:latin typeface="Gill Sans MT"/>
                        <a:cs typeface="Gill Sans MT"/>
                      </a:endParaRPr>
                    </a:p>
                  </a:txBody>
                  <a:tcPr marL="0" marR="0" marT="0" marB="0"/>
                </a:tc>
                <a:extLst>
                  <a:ext uri="{0D108BD9-81ED-4DB2-BD59-A6C34878D82A}">
                    <a16:rowId xmlns:a16="http://schemas.microsoft.com/office/drawing/2014/main" val="10002"/>
                  </a:ext>
                </a:extLst>
              </a:tr>
              <a:tr h="272898">
                <a:tc>
                  <a:txBody>
                    <a:bodyPr/>
                    <a:lstStyle/>
                    <a:p>
                      <a:pPr marL="28575">
                        <a:lnSpc>
                          <a:spcPct val="100000"/>
                        </a:lnSpc>
                        <a:spcBef>
                          <a:spcPts val="70"/>
                        </a:spcBef>
                      </a:pPr>
                      <a:r>
                        <a:rPr sz="1400" dirty="0">
                          <a:latin typeface="Gill Sans MT"/>
                          <a:cs typeface="Gill Sans MT"/>
                        </a:rPr>
                        <a:t>TG</a:t>
                      </a:r>
                      <a:endParaRPr sz="1400">
                        <a:latin typeface="Gill Sans MT"/>
                        <a:cs typeface="Gill Sans MT"/>
                      </a:endParaRPr>
                    </a:p>
                  </a:txBody>
                  <a:tcPr marL="0" marR="0" marT="0" marB="0">
                    <a:lnB w="19069">
                      <a:solidFill>
                        <a:srgbClr val="808080"/>
                      </a:solidFill>
                      <a:prstDash val="solid"/>
                    </a:lnB>
                  </a:tcPr>
                </a:tc>
                <a:tc>
                  <a:txBody>
                    <a:bodyPr/>
                    <a:lstStyle/>
                    <a:p>
                      <a:pPr marL="28575">
                        <a:lnSpc>
                          <a:spcPct val="100000"/>
                        </a:lnSpc>
                        <a:spcBef>
                          <a:spcPts val="70"/>
                        </a:spcBef>
                      </a:pPr>
                      <a:r>
                        <a:rPr sz="1400" dirty="0">
                          <a:latin typeface="Gill Sans MT"/>
                          <a:cs typeface="Gill Sans MT"/>
                        </a:rPr>
                        <a:t>0.34</a:t>
                      </a:r>
                      <a:r>
                        <a:rPr sz="1400" spc="-100" dirty="0">
                          <a:latin typeface="Gill Sans MT"/>
                          <a:cs typeface="Gill Sans MT"/>
                        </a:rPr>
                        <a:t> </a:t>
                      </a:r>
                      <a:r>
                        <a:rPr sz="1400" dirty="0">
                          <a:latin typeface="Gill Sans MT"/>
                          <a:cs typeface="Gill Sans MT"/>
                        </a:rPr>
                        <a:t>(0.15)</a:t>
                      </a:r>
                      <a:endParaRPr sz="1400">
                        <a:latin typeface="Gill Sans MT"/>
                        <a:cs typeface="Gill Sans MT"/>
                      </a:endParaRPr>
                    </a:p>
                  </a:txBody>
                  <a:tcPr marL="0" marR="0" marT="0" marB="0">
                    <a:lnB w="19069">
                      <a:solidFill>
                        <a:srgbClr val="808080"/>
                      </a:solidFill>
                      <a:prstDash val="solid"/>
                    </a:lnB>
                  </a:tcPr>
                </a:tc>
                <a:tc>
                  <a:txBody>
                    <a:bodyPr/>
                    <a:lstStyle/>
                    <a:p>
                      <a:pPr marL="33020">
                        <a:lnSpc>
                          <a:spcPct val="100000"/>
                        </a:lnSpc>
                        <a:spcBef>
                          <a:spcPts val="70"/>
                        </a:spcBef>
                      </a:pPr>
                      <a:r>
                        <a:rPr sz="1400" dirty="0">
                          <a:latin typeface="Gill Sans MT"/>
                          <a:cs typeface="Gill Sans MT"/>
                        </a:rPr>
                        <a:t>0.08</a:t>
                      </a:r>
                      <a:r>
                        <a:rPr sz="1400" spc="-100" dirty="0">
                          <a:latin typeface="Gill Sans MT"/>
                          <a:cs typeface="Gill Sans MT"/>
                        </a:rPr>
                        <a:t> </a:t>
                      </a:r>
                      <a:r>
                        <a:rPr sz="1400" dirty="0">
                          <a:latin typeface="Gill Sans MT"/>
                          <a:cs typeface="Gill Sans MT"/>
                        </a:rPr>
                        <a:t>(0.02)</a:t>
                      </a:r>
                    </a:p>
                  </a:txBody>
                  <a:tcPr marL="0" marR="0" marT="0" marB="0">
                    <a:lnB w="19069">
                      <a:solidFill>
                        <a:srgbClr val="808080"/>
                      </a:solidFill>
                      <a:prstDash val="solid"/>
                    </a:lnB>
                  </a:tcPr>
                </a:tc>
                <a:tc>
                  <a:txBody>
                    <a:bodyPr/>
                    <a:lstStyle/>
                    <a:p>
                      <a:endParaRPr sz="1400">
                        <a:latin typeface="Gill Sans MT"/>
                        <a:cs typeface="Gill Sans MT"/>
                      </a:endParaRPr>
                    </a:p>
                  </a:txBody>
                  <a:tcPr marL="0" marR="0" marT="0" marB="0">
                    <a:lnB w="19069">
                      <a:solidFill>
                        <a:srgbClr val="808080"/>
                      </a:solidFill>
                      <a:prstDash val="solid"/>
                    </a:lnB>
                  </a:tcPr>
                </a:tc>
                <a:tc>
                  <a:txBody>
                    <a:bodyPr/>
                    <a:lstStyle/>
                    <a:p>
                      <a:pPr marL="28575">
                        <a:lnSpc>
                          <a:spcPct val="100000"/>
                        </a:lnSpc>
                        <a:spcBef>
                          <a:spcPts val="70"/>
                        </a:spcBef>
                      </a:pPr>
                      <a:r>
                        <a:rPr sz="1400" dirty="0">
                          <a:latin typeface="Gill Sans MT"/>
                          <a:cs typeface="Gill Sans MT"/>
                        </a:rPr>
                        <a:t>0.24</a:t>
                      </a:r>
                      <a:r>
                        <a:rPr sz="1400" spc="-100" dirty="0">
                          <a:latin typeface="Gill Sans MT"/>
                          <a:cs typeface="Gill Sans MT"/>
                        </a:rPr>
                        <a:t> </a:t>
                      </a:r>
                      <a:r>
                        <a:rPr sz="1400" dirty="0">
                          <a:latin typeface="Gill Sans MT"/>
                          <a:cs typeface="Gill Sans MT"/>
                        </a:rPr>
                        <a:t>(0.13)</a:t>
                      </a:r>
                    </a:p>
                  </a:txBody>
                  <a:tcPr marL="0" marR="0" marT="0" marB="0">
                    <a:lnB w="19069">
                      <a:solidFill>
                        <a:srgbClr val="808080"/>
                      </a:solidFill>
                      <a:prstDash val="solid"/>
                    </a:lnB>
                  </a:tcPr>
                </a:tc>
                <a:tc>
                  <a:txBody>
                    <a:bodyPr/>
                    <a:lstStyle/>
                    <a:p>
                      <a:pPr marL="33020">
                        <a:lnSpc>
                          <a:spcPct val="100000"/>
                        </a:lnSpc>
                        <a:spcBef>
                          <a:spcPts val="70"/>
                        </a:spcBef>
                      </a:pPr>
                      <a:r>
                        <a:rPr sz="1400" dirty="0">
                          <a:latin typeface="Gill Sans MT"/>
                          <a:cs typeface="Gill Sans MT"/>
                        </a:rPr>
                        <a:t>0.05</a:t>
                      </a:r>
                      <a:r>
                        <a:rPr sz="1400" spc="-100" dirty="0">
                          <a:latin typeface="Gill Sans MT"/>
                          <a:cs typeface="Gill Sans MT"/>
                        </a:rPr>
                        <a:t> </a:t>
                      </a:r>
                      <a:r>
                        <a:rPr sz="1400" dirty="0">
                          <a:latin typeface="Gill Sans MT"/>
                          <a:cs typeface="Gill Sans MT"/>
                        </a:rPr>
                        <a:t>(0.02)</a:t>
                      </a:r>
                    </a:p>
                  </a:txBody>
                  <a:tcPr marL="0" marR="0" marT="0" marB="0">
                    <a:lnB w="19069">
                      <a:solidFill>
                        <a:srgbClr val="808080"/>
                      </a:solidFill>
                      <a:prstDash val="solid"/>
                    </a:lnB>
                  </a:tcPr>
                </a:tc>
                <a:extLst>
                  <a:ext uri="{0D108BD9-81ED-4DB2-BD59-A6C34878D82A}">
                    <a16:rowId xmlns:a16="http://schemas.microsoft.com/office/drawing/2014/main" val="10003"/>
                  </a:ext>
                </a:extLst>
              </a:tr>
            </a:tbl>
          </a:graphicData>
        </a:graphic>
      </p:graphicFrame>
      <p:sp>
        <p:nvSpPr>
          <p:cNvPr id="11" name="object 11"/>
          <p:cNvSpPr/>
          <p:nvPr/>
        </p:nvSpPr>
        <p:spPr>
          <a:xfrm>
            <a:off x="682946" y="4523662"/>
            <a:ext cx="0" cy="57785"/>
          </a:xfrm>
          <a:custGeom>
            <a:avLst/>
            <a:gdLst/>
            <a:ahLst/>
            <a:cxnLst/>
            <a:rect l="l" t="t" r="r" b="b"/>
            <a:pathLst>
              <a:path h="57785">
                <a:moveTo>
                  <a:pt x="0" y="0"/>
                </a:moveTo>
                <a:lnTo>
                  <a:pt x="0" y="57208"/>
                </a:lnTo>
              </a:path>
            </a:pathLst>
          </a:custGeom>
          <a:ln w="57208">
            <a:solidFill>
              <a:srgbClr val="000000"/>
            </a:solidFill>
          </a:ln>
        </p:spPr>
        <p:txBody>
          <a:bodyPr wrap="square" lIns="0" tIns="0" rIns="0" bIns="0" rtlCol="0"/>
          <a:lstStyle/>
          <a:p>
            <a:endParaRPr/>
          </a:p>
        </p:txBody>
      </p:sp>
      <p:sp>
        <p:nvSpPr>
          <p:cNvPr id="12" name="object 12"/>
          <p:cNvSpPr txBox="1"/>
          <p:nvPr/>
        </p:nvSpPr>
        <p:spPr>
          <a:xfrm>
            <a:off x="813266" y="4422140"/>
            <a:ext cx="1880870" cy="226060"/>
          </a:xfrm>
          <a:prstGeom prst="rect">
            <a:avLst/>
          </a:prstGeom>
        </p:spPr>
        <p:txBody>
          <a:bodyPr vert="horz" wrap="square" lIns="0" tIns="0" rIns="0" bIns="0" rtlCol="0">
            <a:spAutoFit/>
          </a:bodyPr>
          <a:lstStyle/>
          <a:p>
            <a:pPr marL="12700">
              <a:lnSpc>
                <a:spcPct val="100000"/>
              </a:lnSpc>
            </a:pPr>
            <a:r>
              <a:rPr sz="1400" dirty="0">
                <a:latin typeface="Gill Sans MT"/>
                <a:cs typeface="Gill Sans MT"/>
              </a:rPr>
              <a:t>All estimates significant</a:t>
            </a:r>
            <a:r>
              <a:rPr sz="1400" spc="-100" dirty="0">
                <a:latin typeface="Gill Sans MT"/>
                <a:cs typeface="Gill Sans MT"/>
              </a:rPr>
              <a:t> </a:t>
            </a:r>
            <a:r>
              <a:rPr sz="1400" dirty="0">
                <a:latin typeface="Gill Sans MT"/>
                <a:cs typeface="Gill Sans MT"/>
              </a:rPr>
              <a:t>at</a:t>
            </a:r>
            <a:endParaRPr sz="1400">
              <a:latin typeface="Gill Sans MT"/>
              <a:cs typeface="Gill Sans MT"/>
            </a:endParaRPr>
          </a:p>
        </p:txBody>
      </p:sp>
      <p:sp>
        <p:nvSpPr>
          <p:cNvPr id="13" name="object 13"/>
          <p:cNvSpPr txBox="1"/>
          <p:nvPr/>
        </p:nvSpPr>
        <p:spPr>
          <a:xfrm>
            <a:off x="2886593" y="4422140"/>
            <a:ext cx="3989704" cy="226060"/>
          </a:xfrm>
          <a:prstGeom prst="rect">
            <a:avLst/>
          </a:prstGeom>
        </p:spPr>
        <p:txBody>
          <a:bodyPr vert="horz" wrap="square" lIns="0" tIns="0" rIns="0" bIns="0" rtlCol="0">
            <a:spAutoFit/>
          </a:bodyPr>
          <a:lstStyle/>
          <a:p>
            <a:pPr marL="12700">
              <a:lnSpc>
                <a:spcPct val="100000"/>
              </a:lnSpc>
            </a:pPr>
            <a:r>
              <a:rPr sz="1400" dirty="0">
                <a:latin typeface="Gill Sans MT"/>
                <a:cs typeface="Gill Sans MT"/>
              </a:rPr>
              <a:t>level of 0.05 with the exception of TG levels for</a:t>
            </a:r>
            <a:r>
              <a:rPr sz="1400" spc="-100" dirty="0">
                <a:latin typeface="Gill Sans MT"/>
                <a:cs typeface="Gill Sans MT"/>
              </a:rPr>
              <a:t> </a:t>
            </a:r>
            <a:r>
              <a:rPr sz="1400" dirty="0">
                <a:latin typeface="Gill Sans MT"/>
                <a:cs typeface="Gill Sans MT"/>
              </a:rPr>
              <a:t>males.</a:t>
            </a:r>
            <a:endParaRPr sz="1400">
              <a:latin typeface="Gill Sans MT"/>
              <a:cs typeface="Gill Sans MT"/>
            </a:endParaRPr>
          </a:p>
        </p:txBody>
      </p:sp>
      <p:sp>
        <p:nvSpPr>
          <p:cNvPr id="14" name="object 2"/>
          <p:cNvSpPr txBox="1">
            <a:spLocks/>
          </p:cNvSpPr>
          <p:nvPr/>
        </p:nvSpPr>
        <p:spPr>
          <a:xfrm>
            <a:off x="546294" y="76200"/>
            <a:ext cx="8965810" cy="553998"/>
          </a:xfrm>
          <a:prstGeom prst="rect">
            <a:avLst/>
          </a:prstGeom>
        </p:spPr>
        <p:txBody>
          <a:bodyPr vert="horz" wrap="square" lIns="0" tIns="0" rIns="0" bIns="0" rtlCol="0">
            <a:spAutoFit/>
          </a:bodyPr>
          <a:lstStyle>
            <a:lvl1pPr>
              <a:defRPr sz="2250" b="1" i="0">
                <a:solidFill>
                  <a:schemeClr val="tx1"/>
                </a:solidFill>
                <a:latin typeface="Gill Sans MT"/>
                <a:ea typeface="+mj-ea"/>
                <a:cs typeface="Gill Sans MT"/>
              </a:defRPr>
            </a:lvl1pPr>
          </a:lstStyle>
          <a:p>
            <a:pPr marL="12700" algn="ctr"/>
            <a:r>
              <a:rPr lang="en-US" sz="3600" kern="0" spc="-5" smtClean="0">
                <a:latin typeface="+mn-lt"/>
              </a:rPr>
              <a:t>Results</a:t>
            </a:r>
            <a:endParaRPr lang="en-US" sz="3600" kern="0" spc="-5" dirty="0">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13266" y="959727"/>
            <a:ext cx="8348345" cy="320040"/>
          </a:xfrm>
          <a:prstGeom prst="rect">
            <a:avLst/>
          </a:prstGeom>
        </p:spPr>
        <p:txBody>
          <a:bodyPr vert="horz" wrap="square" lIns="0" tIns="0" rIns="0" bIns="0" rtlCol="0">
            <a:spAutoFit/>
          </a:bodyPr>
          <a:lstStyle/>
          <a:p>
            <a:pPr marL="12700">
              <a:lnSpc>
                <a:spcPct val="100000"/>
              </a:lnSpc>
            </a:pPr>
            <a:r>
              <a:rPr sz="2100" b="1" dirty="0">
                <a:latin typeface="Gill Sans MT"/>
                <a:cs typeface="Gill Sans MT"/>
              </a:rPr>
              <a:t>Candidate single variant tests of association by variant and</a:t>
            </a:r>
            <a:r>
              <a:rPr sz="2100" b="1" spc="-40" dirty="0">
                <a:latin typeface="Gill Sans MT"/>
                <a:cs typeface="Gill Sans MT"/>
              </a:rPr>
              <a:t> </a:t>
            </a:r>
            <a:r>
              <a:rPr sz="2100" b="1" dirty="0">
                <a:latin typeface="Gill Sans MT"/>
                <a:cs typeface="Gill Sans MT"/>
              </a:rPr>
              <a:t>country</a:t>
            </a:r>
            <a:endParaRPr sz="2100">
              <a:latin typeface="Gill Sans MT"/>
              <a:cs typeface="Gill Sans MT"/>
            </a:endParaRPr>
          </a:p>
        </p:txBody>
      </p:sp>
      <p:sp>
        <p:nvSpPr>
          <p:cNvPr id="4" name="object 4"/>
          <p:cNvSpPr/>
          <p:nvPr/>
        </p:nvSpPr>
        <p:spPr>
          <a:xfrm>
            <a:off x="1703161" y="1455260"/>
            <a:ext cx="6674309" cy="5005732"/>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635235" y="6639066"/>
            <a:ext cx="3236595" cy="119380"/>
          </a:xfrm>
          <a:prstGeom prst="rect">
            <a:avLst/>
          </a:prstGeom>
        </p:spPr>
        <p:txBody>
          <a:bodyPr vert="horz" wrap="square" lIns="0" tIns="0" rIns="0" bIns="0" rtlCol="0">
            <a:spAutoFit/>
          </a:bodyPr>
          <a:lstStyle/>
          <a:p>
            <a:pPr marL="12700">
              <a:lnSpc>
                <a:spcPct val="100000"/>
              </a:lnSpc>
            </a:pPr>
            <a:r>
              <a:rPr sz="700" dirty="0">
                <a:latin typeface="Gill Sans MT"/>
                <a:cs typeface="Gill Sans MT"/>
              </a:rPr>
              <a:t>Note: Adjusted for sex of child and first five principal components representing</a:t>
            </a:r>
            <a:r>
              <a:rPr sz="700" spc="-100" dirty="0">
                <a:latin typeface="Gill Sans MT"/>
                <a:cs typeface="Gill Sans MT"/>
              </a:rPr>
              <a:t> </a:t>
            </a:r>
            <a:r>
              <a:rPr sz="700" dirty="0">
                <a:latin typeface="Gill Sans MT"/>
                <a:cs typeface="Gill Sans MT"/>
              </a:rPr>
              <a:t>ancestry.</a:t>
            </a:r>
            <a:endParaRPr sz="700">
              <a:latin typeface="Gill Sans MT"/>
              <a:cs typeface="Gill Sans MT"/>
            </a:endParaRPr>
          </a:p>
        </p:txBody>
      </p:sp>
      <p:sp>
        <p:nvSpPr>
          <p:cNvPr id="7" name="object 2"/>
          <p:cNvSpPr txBox="1">
            <a:spLocks/>
          </p:cNvSpPr>
          <p:nvPr/>
        </p:nvSpPr>
        <p:spPr>
          <a:xfrm>
            <a:off x="546294" y="76200"/>
            <a:ext cx="8965810" cy="553998"/>
          </a:xfrm>
          <a:prstGeom prst="rect">
            <a:avLst/>
          </a:prstGeom>
        </p:spPr>
        <p:txBody>
          <a:bodyPr vert="horz" wrap="square" lIns="0" tIns="0" rIns="0" bIns="0" rtlCol="0">
            <a:spAutoFit/>
          </a:bodyPr>
          <a:lstStyle>
            <a:lvl1pPr>
              <a:defRPr sz="2250" b="1" i="0">
                <a:solidFill>
                  <a:schemeClr val="tx1"/>
                </a:solidFill>
                <a:latin typeface="Gill Sans MT"/>
                <a:ea typeface="+mj-ea"/>
                <a:cs typeface="Gill Sans MT"/>
              </a:defRPr>
            </a:lvl1pPr>
          </a:lstStyle>
          <a:p>
            <a:pPr marL="12700" algn="ctr"/>
            <a:r>
              <a:rPr lang="en-US" sz="3600" kern="0" spc="-5" smtClean="0">
                <a:latin typeface="+mn-lt"/>
              </a:rPr>
              <a:t>Results</a:t>
            </a:r>
            <a:endParaRPr lang="en-US" sz="3600" kern="0" spc="-5" dirty="0">
              <a:latin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13266" y="959722"/>
            <a:ext cx="5244465" cy="320040"/>
          </a:xfrm>
          <a:prstGeom prst="rect">
            <a:avLst/>
          </a:prstGeom>
        </p:spPr>
        <p:txBody>
          <a:bodyPr vert="horz" wrap="square" lIns="0" tIns="0" rIns="0" bIns="0" rtlCol="0">
            <a:spAutoFit/>
          </a:bodyPr>
          <a:lstStyle/>
          <a:p>
            <a:pPr marL="12700">
              <a:lnSpc>
                <a:spcPct val="100000"/>
              </a:lnSpc>
            </a:pPr>
            <a:r>
              <a:rPr sz="2100" b="1" dirty="0">
                <a:latin typeface="Gill Sans MT"/>
                <a:cs typeface="Gill Sans MT"/>
              </a:rPr>
              <a:t>Explained variance by gender and</a:t>
            </a:r>
            <a:r>
              <a:rPr sz="2100" b="1" spc="-65" dirty="0">
                <a:latin typeface="Gill Sans MT"/>
                <a:cs typeface="Gill Sans MT"/>
              </a:rPr>
              <a:t> </a:t>
            </a:r>
            <a:r>
              <a:rPr sz="2100" b="1" dirty="0">
                <a:latin typeface="Gill Sans MT"/>
                <a:cs typeface="Gill Sans MT"/>
              </a:rPr>
              <a:t>country</a:t>
            </a:r>
            <a:endParaRPr sz="2100">
              <a:latin typeface="Gill Sans MT"/>
              <a:cs typeface="Gill Sans MT"/>
            </a:endParaRPr>
          </a:p>
        </p:txBody>
      </p:sp>
      <p:sp>
        <p:nvSpPr>
          <p:cNvPr id="4" name="object 4"/>
          <p:cNvSpPr/>
          <p:nvPr/>
        </p:nvSpPr>
        <p:spPr>
          <a:xfrm>
            <a:off x="1703161" y="1455253"/>
            <a:ext cx="6674309" cy="5005732"/>
          </a:xfrm>
          <a:prstGeom prst="rect">
            <a:avLst/>
          </a:prstGeom>
          <a:blipFill>
            <a:blip r:embed="rId2" cstate="print"/>
            <a:stretch>
              <a:fillRect/>
            </a:stretch>
          </a:blipFill>
        </p:spPr>
        <p:txBody>
          <a:bodyPr wrap="square" lIns="0" tIns="0" rIns="0" bIns="0" rtlCol="0"/>
          <a:lstStyle/>
          <a:p>
            <a:endParaRPr/>
          </a:p>
        </p:txBody>
      </p:sp>
      <p:sp>
        <p:nvSpPr>
          <p:cNvPr id="7" name="object 2"/>
          <p:cNvSpPr txBox="1">
            <a:spLocks/>
          </p:cNvSpPr>
          <p:nvPr/>
        </p:nvSpPr>
        <p:spPr>
          <a:xfrm>
            <a:off x="546294" y="76200"/>
            <a:ext cx="8965810" cy="553998"/>
          </a:xfrm>
          <a:prstGeom prst="rect">
            <a:avLst/>
          </a:prstGeom>
        </p:spPr>
        <p:txBody>
          <a:bodyPr vert="horz" wrap="square" lIns="0" tIns="0" rIns="0" bIns="0" rtlCol="0">
            <a:spAutoFit/>
          </a:bodyPr>
          <a:lstStyle>
            <a:lvl1pPr>
              <a:defRPr sz="2250" b="1" i="0">
                <a:solidFill>
                  <a:schemeClr val="tx1"/>
                </a:solidFill>
                <a:latin typeface="Gill Sans MT"/>
                <a:ea typeface="+mj-ea"/>
                <a:cs typeface="Gill Sans MT"/>
              </a:defRPr>
            </a:lvl1pPr>
          </a:lstStyle>
          <a:p>
            <a:pPr marL="12700" algn="ctr"/>
            <a:r>
              <a:rPr lang="en-US" sz="3600" kern="0" spc="-5" smtClean="0">
                <a:latin typeface="+mn-lt"/>
              </a:rPr>
              <a:t>Results</a:t>
            </a:r>
            <a:endParaRPr lang="en-US" sz="3600" kern="0" spc="-5" dirty="0">
              <a:latin typeface="+mn-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2400"/>
            <a:ext cx="9906000" cy="615553"/>
          </a:xfrm>
          <a:prstGeom prst="rect">
            <a:avLst/>
          </a:prstGeom>
        </p:spPr>
        <p:txBody>
          <a:bodyPr vert="horz" wrap="square" lIns="0" tIns="0" rIns="0" bIns="0" rtlCol="0">
            <a:spAutoFit/>
          </a:bodyPr>
          <a:lstStyle/>
          <a:p>
            <a:pPr marL="12700" algn="ctr">
              <a:lnSpc>
                <a:spcPct val="100000"/>
              </a:lnSpc>
            </a:pPr>
            <a:r>
              <a:rPr lang="en-US" sz="4000" spc="-5" dirty="0" smtClean="0">
                <a:latin typeface="+mn-lt"/>
              </a:rPr>
              <a:t>Summary</a:t>
            </a:r>
            <a:endParaRPr sz="4000" spc="-5" dirty="0">
              <a:latin typeface="+mn-lt"/>
            </a:endParaRPr>
          </a:p>
        </p:txBody>
      </p:sp>
      <p:sp>
        <p:nvSpPr>
          <p:cNvPr id="6" name="object 6"/>
          <p:cNvSpPr txBox="1"/>
          <p:nvPr/>
        </p:nvSpPr>
        <p:spPr>
          <a:xfrm>
            <a:off x="838200" y="1316772"/>
            <a:ext cx="8103234" cy="4093428"/>
          </a:xfrm>
          <a:prstGeom prst="rect">
            <a:avLst/>
          </a:prstGeom>
        </p:spPr>
        <p:txBody>
          <a:bodyPr vert="horz" wrap="square" lIns="0" tIns="0" rIns="0" bIns="0" rtlCol="0">
            <a:spAutoFit/>
          </a:bodyPr>
          <a:lstStyle/>
          <a:p>
            <a:pPr marL="190500" marR="187325">
              <a:lnSpc>
                <a:spcPct val="116199"/>
              </a:lnSpc>
              <a:spcBef>
                <a:spcPts val="1135"/>
              </a:spcBef>
            </a:pPr>
            <a:r>
              <a:rPr sz="2000" dirty="0" smtClean="0">
                <a:latin typeface="+mj-lt"/>
                <a:cs typeface="Gill Sans MT"/>
              </a:rPr>
              <a:t>There </a:t>
            </a:r>
            <a:r>
              <a:rPr sz="2000" dirty="0">
                <a:latin typeface="+mj-lt"/>
                <a:cs typeface="Gill Sans MT"/>
              </a:rPr>
              <a:t>is evidence that lipid loci from a </a:t>
            </a:r>
            <a:r>
              <a:rPr sz="2000" dirty="0" smtClean="0">
                <a:latin typeface="+mj-lt"/>
                <a:cs typeface="Gill Sans MT"/>
              </a:rPr>
              <a:t>L</a:t>
            </a:r>
            <a:r>
              <a:rPr lang="en-US" sz="2000" dirty="0" smtClean="0">
                <a:latin typeface="+mj-lt"/>
                <a:cs typeface="Gill Sans MT"/>
              </a:rPr>
              <a:t>atino</a:t>
            </a:r>
            <a:r>
              <a:rPr sz="2000" dirty="0" smtClean="0">
                <a:latin typeface="+mj-lt"/>
                <a:cs typeface="Gill Sans MT"/>
              </a:rPr>
              <a:t> </a:t>
            </a:r>
            <a:r>
              <a:rPr sz="2000" dirty="0">
                <a:latin typeface="+mj-lt"/>
                <a:cs typeface="Gill Sans MT"/>
              </a:rPr>
              <a:t>sample of adolescents contain similar associations as those</a:t>
            </a:r>
            <a:r>
              <a:rPr sz="2000" spc="-100" dirty="0">
                <a:latin typeface="+mj-lt"/>
                <a:cs typeface="Gill Sans MT"/>
              </a:rPr>
              <a:t> </a:t>
            </a:r>
            <a:r>
              <a:rPr sz="2000" dirty="0">
                <a:latin typeface="+mj-lt"/>
                <a:cs typeface="Gill Sans MT"/>
              </a:rPr>
              <a:t>from  European children and</a:t>
            </a:r>
            <a:r>
              <a:rPr sz="2000" spc="-100" dirty="0">
                <a:latin typeface="+mj-lt"/>
                <a:cs typeface="Gill Sans MT"/>
              </a:rPr>
              <a:t> </a:t>
            </a:r>
            <a:r>
              <a:rPr sz="2000" dirty="0">
                <a:latin typeface="+mj-lt"/>
                <a:cs typeface="Gill Sans MT"/>
              </a:rPr>
              <a:t>adults.</a:t>
            </a:r>
          </a:p>
          <a:p>
            <a:pPr>
              <a:lnSpc>
                <a:spcPct val="100000"/>
              </a:lnSpc>
              <a:spcBef>
                <a:spcPts val="45"/>
              </a:spcBef>
            </a:pPr>
            <a:endParaRPr dirty="0">
              <a:latin typeface="+mj-lt"/>
              <a:cs typeface="Times New Roman"/>
            </a:endParaRPr>
          </a:p>
          <a:p>
            <a:pPr marL="190500" marR="5080" algn="just">
              <a:lnSpc>
                <a:spcPct val="116199"/>
              </a:lnSpc>
            </a:pPr>
            <a:r>
              <a:rPr sz="2000" dirty="0">
                <a:latin typeface="+mj-lt"/>
                <a:cs typeface="Gill Sans MT"/>
              </a:rPr>
              <a:t>Despite the small sample size and possibility for bias with different ancestral groups we found meaningful and </a:t>
            </a:r>
            <a:r>
              <a:rPr sz="2000" dirty="0" smtClean="0">
                <a:latin typeface="+mj-lt"/>
                <a:cs typeface="Gill Sans MT"/>
              </a:rPr>
              <a:t>statistically </a:t>
            </a:r>
            <a:r>
              <a:rPr sz="2000" dirty="0">
                <a:latin typeface="+mj-lt"/>
                <a:cs typeface="Gill Sans MT"/>
              </a:rPr>
              <a:t>significant associations relating lipid loci in a HL cohort of Chilean adolescents with those found</a:t>
            </a:r>
            <a:r>
              <a:rPr sz="2000" spc="-100" dirty="0">
                <a:latin typeface="+mj-lt"/>
                <a:cs typeface="Gill Sans MT"/>
              </a:rPr>
              <a:t> </a:t>
            </a:r>
            <a:r>
              <a:rPr sz="2000" dirty="0">
                <a:latin typeface="+mj-lt"/>
                <a:cs typeface="Gill Sans MT"/>
              </a:rPr>
              <a:t>in </a:t>
            </a:r>
            <a:r>
              <a:rPr sz="2000" dirty="0" smtClean="0">
                <a:latin typeface="+mj-lt"/>
                <a:cs typeface="Gill Sans MT"/>
              </a:rPr>
              <a:t>European </a:t>
            </a:r>
            <a:r>
              <a:rPr sz="2000" dirty="0">
                <a:latin typeface="+mj-lt"/>
                <a:cs typeface="Gill Sans MT"/>
              </a:rPr>
              <a:t>ancestral</a:t>
            </a:r>
            <a:r>
              <a:rPr sz="2000" spc="-100" dirty="0">
                <a:latin typeface="+mj-lt"/>
                <a:cs typeface="Gill Sans MT"/>
              </a:rPr>
              <a:t> </a:t>
            </a:r>
            <a:r>
              <a:rPr sz="2000" dirty="0">
                <a:latin typeface="+mj-lt"/>
                <a:cs typeface="Gill Sans MT"/>
              </a:rPr>
              <a:t>groups.</a:t>
            </a:r>
          </a:p>
          <a:p>
            <a:pPr>
              <a:lnSpc>
                <a:spcPct val="100000"/>
              </a:lnSpc>
              <a:spcBef>
                <a:spcPts val="25"/>
              </a:spcBef>
            </a:pPr>
            <a:endParaRPr sz="1600" dirty="0">
              <a:latin typeface="+mj-lt"/>
              <a:cs typeface="Times New Roman"/>
            </a:endParaRPr>
          </a:p>
          <a:p>
            <a:pPr marL="190500" marR="189865">
              <a:lnSpc>
                <a:spcPct val="116199"/>
              </a:lnSpc>
            </a:pPr>
            <a:r>
              <a:rPr sz="2000" dirty="0">
                <a:latin typeface="+mj-lt"/>
                <a:cs typeface="Gill Sans MT"/>
              </a:rPr>
              <a:t>These associations emphasize the importance of adolescence as a time for disease prevention given</a:t>
            </a:r>
            <a:r>
              <a:rPr sz="2000" spc="-100" dirty="0">
                <a:latin typeface="+mj-lt"/>
                <a:cs typeface="Gill Sans MT"/>
              </a:rPr>
              <a:t> </a:t>
            </a:r>
            <a:r>
              <a:rPr sz="2000" dirty="0">
                <a:latin typeface="+mj-lt"/>
                <a:cs typeface="Gill Sans MT"/>
              </a:rPr>
              <a:t>studies  demonstrating both the persistence of associations between PRS and lipids over the life course and the  increasing role PRS plays in predicting</a:t>
            </a:r>
            <a:r>
              <a:rPr sz="2000" spc="-100" dirty="0">
                <a:latin typeface="+mj-lt"/>
                <a:cs typeface="Gill Sans MT"/>
              </a:rPr>
              <a:t> </a:t>
            </a:r>
            <a:r>
              <a:rPr sz="2000" dirty="0">
                <a:latin typeface="+mj-lt"/>
                <a:cs typeface="Gill Sans MT"/>
              </a:rPr>
              <a:t>disease.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4693920" y="1113817"/>
            <a:ext cx="5364480" cy="609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00496" tIns="50249" rIns="100496" bIns="50249">
            <a:spAutoFit/>
          </a:bodyPr>
          <a:lstStyle>
            <a:lvl1pPr eaLnBrk="0" hangingPunct="0">
              <a:defRPr sz="4400">
                <a:solidFill>
                  <a:srgbClr val="FFFF00"/>
                </a:solidFill>
                <a:latin typeface="Times New Roman" pitchFamily="18" charset="0"/>
                <a:cs typeface="Arial" charset="0"/>
              </a:defRPr>
            </a:lvl1pPr>
            <a:lvl2pPr marL="742950" indent="-285750" eaLnBrk="0" hangingPunct="0">
              <a:defRPr sz="4400">
                <a:solidFill>
                  <a:srgbClr val="FFFF00"/>
                </a:solidFill>
                <a:latin typeface="Times New Roman" pitchFamily="18" charset="0"/>
                <a:cs typeface="Arial" charset="0"/>
              </a:defRPr>
            </a:lvl2pPr>
            <a:lvl3pPr marL="1143000" indent="-228600" eaLnBrk="0" hangingPunct="0">
              <a:defRPr sz="4400">
                <a:solidFill>
                  <a:srgbClr val="FFFF00"/>
                </a:solidFill>
                <a:latin typeface="Times New Roman" pitchFamily="18" charset="0"/>
                <a:cs typeface="Arial" charset="0"/>
              </a:defRPr>
            </a:lvl3pPr>
            <a:lvl4pPr marL="1600200" indent="-228600" eaLnBrk="0" hangingPunct="0">
              <a:defRPr sz="4400">
                <a:solidFill>
                  <a:srgbClr val="FFFF00"/>
                </a:solidFill>
                <a:latin typeface="Times New Roman" pitchFamily="18" charset="0"/>
                <a:cs typeface="Arial" charset="0"/>
              </a:defRPr>
            </a:lvl4pPr>
            <a:lvl5pPr marL="2057400" indent="-228600" eaLnBrk="0" hangingPunct="0">
              <a:defRPr sz="4400">
                <a:solidFill>
                  <a:srgbClr val="FFFF00"/>
                </a:solidFill>
                <a:latin typeface="Times New Roman" pitchFamily="18" charset="0"/>
                <a:cs typeface="Arial" charset="0"/>
              </a:defRPr>
            </a:lvl5pPr>
            <a:lvl6pPr marL="2514600" indent="-228600" eaLnBrk="0" fontAlgn="base" hangingPunct="0">
              <a:spcBef>
                <a:spcPct val="0"/>
              </a:spcBef>
              <a:spcAft>
                <a:spcPct val="0"/>
              </a:spcAft>
              <a:defRPr sz="4400">
                <a:solidFill>
                  <a:srgbClr val="FFFF00"/>
                </a:solidFill>
                <a:latin typeface="Times New Roman" pitchFamily="18" charset="0"/>
                <a:cs typeface="Arial" charset="0"/>
              </a:defRPr>
            </a:lvl6pPr>
            <a:lvl7pPr marL="2971800" indent="-228600" eaLnBrk="0" fontAlgn="base" hangingPunct="0">
              <a:spcBef>
                <a:spcPct val="0"/>
              </a:spcBef>
              <a:spcAft>
                <a:spcPct val="0"/>
              </a:spcAft>
              <a:defRPr sz="4400">
                <a:solidFill>
                  <a:srgbClr val="FFFF00"/>
                </a:solidFill>
                <a:latin typeface="Times New Roman" pitchFamily="18" charset="0"/>
                <a:cs typeface="Arial" charset="0"/>
              </a:defRPr>
            </a:lvl7pPr>
            <a:lvl8pPr marL="3429000" indent="-228600" eaLnBrk="0" fontAlgn="base" hangingPunct="0">
              <a:spcBef>
                <a:spcPct val="0"/>
              </a:spcBef>
              <a:spcAft>
                <a:spcPct val="0"/>
              </a:spcAft>
              <a:defRPr sz="4400">
                <a:solidFill>
                  <a:srgbClr val="FFFF00"/>
                </a:solidFill>
                <a:latin typeface="Times New Roman" pitchFamily="18" charset="0"/>
                <a:cs typeface="Arial" charset="0"/>
              </a:defRPr>
            </a:lvl8pPr>
            <a:lvl9pPr marL="3886200" indent="-228600" eaLnBrk="0" fontAlgn="base" hangingPunct="0">
              <a:spcBef>
                <a:spcPct val="0"/>
              </a:spcBef>
              <a:spcAft>
                <a:spcPct val="0"/>
              </a:spcAft>
              <a:defRPr sz="4400">
                <a:solidFill>
                  <a:srgbClr val="FFFF00"/>
                </a:solidFill>
                <a:latin typeface="Times New Roman" pitchFamily="18" charset="0"/>
                <a:cs typeface="Arial" charset="0"/>
              </a:defRPr>
            </a:lvl9pPr>
          </a:lstStyle>
          <a:p>
            <a:pPr eaLnBrk="1" hangingPunct="1"/>
            <a:r>
              <a:rPr lang="en-US" altLang="en-US" sz="6490" b="1" dirty="0">
                <a:solidFill>
                  <a:srgbClr val="000000"/>
                </a:solidFill>
                <a:latin typeface="Comic Sans MS" pitchFamily="66" charset="0"/>
              </a:rPr>
              <a:t>What about Gene-Environment Interaction (Is Age Important)?</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76" y="449590"/>
            <a:ext cx="4442461" cy="6789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44738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50533" y="876181"/>
            <a:ext cx="7167897" cy="6393066"/>
          </a:xfrm>
          <a:prstGeom prst="rect">
            <a:avLst/>
          </a:prstGeom>
        </p:spPr>
      </p:pic>
      <p:sp>
        <p:nvSpPr>
          <p:cNvPr id="5" name="Title 5"/>
          <p:cNvSpPr txBox="1">
            <a:spLocks/>
          </p:cNvSpPr>
          <p:nvPr/>
        </p:nvSpPr>
        <p:spPr>
          <a:xfrm>
            <a:off x="10" y="-628827"/>
            <a:ext cx="10058398" cy="1505009"/>
          </a:xfrm>
          <a:prstGeom prst="rect">
            <a:avLst/>
          </a:prstGeom>
        </p:spPr>
        <p:txBody>
          <a:bodyPr vert="horz" lIns="100514" tIns="50258" rIns="100514" bIns="50258"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520" b="1" dirty="0">
                <a:latin typeface="Comic Sans MS" panose="030F0702030302020204" pitchFamily="66" charset="0"/>
              </a:rPr>
              <a:t>Developmental Origins of Health and Disease</a:t>
            </a:r>
          </a:p>
        </p:txBody>
      </p:sp>
      <p:sp>
        <p:nvSpPr>
          <p:cNvPr id="6" name="object 22"/>
          <p:cNvSpPr txBox="1"/>
          <p:nvPr/>
        </p:nvSpPr>
        <p:spPr>
          <a:xfrm>
            <a:off x="248358" y="7213063"/>
            <a:ext cx="8927870" cy="349839"/>
          </a:xfrm>
          <a:prstGeom prst="rect">
            <a:avLst/>
          </a:prstGeom>
        </p:spPr>
        <p:txBody>
          <a:bodyPr vert="horz" wrap="square" lIns="0" tIns="0" rIns="0" bIns="0" rtlCol="0">
            <a:spAutoFit/>
          </a:bodyPr>
          <a:lstStyle/>
          <a:p>
            <a:pPr marL="203398" defTabSz="1992433">
              <a:spcBef>
                <a:spcPts val="828"/>
              </a:spcBef>
            </a:pPr>
            <a:r>
              <a:rPr sz="1760" b="1" spc="-48" baseline="22222" dirty="0">
                <a:latin typeface="Arial"/>
                <a:cs typeface="Arial"/>
              </a:rPr>
              <a:t>1</a:t>
            </a:r>
            <a:r>
              <a:rPr sz="1760" b="1" spc="-295" baseline="22222" dirty="0">
                <a:latin typeface="Arial"/>
                <a:cs typeface="Arial"/>
              </a:rPr>
              <a:t> </a:t>
            </a:r>
            <a:r>
              <a:rPr sz="1100" b="1" spc="55" dirty="0">
                <a:latin typeface="Arial"/>
                <a:cs typeface="Arial"/>
              </a:rPr>
              <a:t>M.</a:t>
            </a:r>
            <a:r>
              <a:rPr sz="1100" b="1" dirty="0">
                <a:latin typeface="Arial"/>
                <a:cs typeface="Arial"/>
              </a:rPr>
              <a:t> </a:t>
            </a:r>
            <a:r>
              <a:rPr sz="1100" b="1" spc="-98" dirty="0">
                <a:latin typeface="Arial"/>
                <a:cs typeface="Arial"/>
              </a:rPr>
              <a:t> </a:t>
            </a:r>
            <a:r>
              <a:rPr sz="1100" b="1" spc="22" dirty="0">
                <a:latin typeface="Arial"/>
                <a:cs typeface="Arial"/>
              </a:rPr>
              <a:t>A.</a:t>
            </a:r>
            <a:r>
              <a:rPr sz="1100" b="1" spc="76" dirty="0">
                <a:latin typeface="Arial"/>
                <a:cs typeface="Arial"/>
              </a:rPr>
              <a:t> </a:t>
            </a:r>
            <a:r>
              <a:rPr sz="1100" b="1" spc="-33" dirty="0">
                <a:latin typeface="Arial"/>
                <a:cs typeface="Arial"/>
              </a:rPr>
              <a:t>Hanson</a:t>
            </a:r>
            <a:r>
              <a:rPr sz="1100" b="1" spc="76" dirty="0">
                <a:latin typeface="Arial"/>
                <a:cs typeface="Arial"/>
              </a:rPr>
              <a:t> </a:t>
            </a:r>
            <a:r>
              <a:rPr sz="1100" b="1" spc="-33" dirty="0">
                <a:latin typeface="Arial"/>
                <a:cs typeface="Arial"/>
              </a:rPr>
              <a:t>and</a:t>
            </a:r>
            <a:r>
              <a:rPr sz="1100" b="1" spc="76" dirty="0">
                <a:latin typeface="Arial"/>
                <a:cs typeface="Arial"/>
              </a:rPr>
              <a:t> </a:t>
            </a:r>
            <a:r>
              <a:rPr sz="1100" b="1" spc="-98" dirty="0">
                <a:latin typeface="Arial"/>
                <a:cs typeface="Arial"/>
              </a:rPr>
              <a:t>P</a:t>
            </a:r>
            <a:r>
              <a:rPr sz="1100" b="1" spc="11" dirty="0">
                <a:latin typeface="Arial"/>
                <a:cs typeface="Arial"/>
              </a:rPr>
              <a:t>.</a:t>
            </a:r>
            <a:r>
              <a:rPr sz="1100" b="1" dirty="0">
                <a:latin typeface="Arial"/>
                <a:cs typeface="Arial"/>
              </a:rPr>
              <a:t> </a:t>
            </a:r>
            <a:r>
              <a:rPr sz="1100" b="1" spc="-98" dirty="0">
                <a:latin typeface="Arial"/>
                <a:cs typeface="Arial"/>
              </a:rPr>
              <a:t> </a:t>
            </a:r>
            <a:r>
              <a:rPr sz="1100" b="1" spc="22" dirty="0">
                <a:latin typeface="Arial"/>
                <a:cs typeface="Arial"/>
              </a:rPr>
              <a:t>D.</a:t>
            </a:r>
            <a:r>
              <a:rPr sz="1100" b="1" spc="76" dirty="0">
                <a:latin typeface="Arial"/>
                <a:cs typeface="Arial"/>
              </a:rPr>
              <a:t> </a:t>
            </a:r>
            <a:r>
              <a:rPr sz="1100" b="1" spc="-22" dirty="0">
                <a:latin typeface="Arial"/>
                <a:cs typeface="Arial"/>
              </a:rPr>
              <a:t>Gluckman.</a:t>
            </a:r>
            <a:r>
              <a:rPr sz="1100" b="1" dirty="0">
                <a:latin typeface="Arial"/>
                <a:cs typeface="Arial"/>
              </a:rPr>
              <a:t> </a:t>
            </a:r>
            <a:r>
              <a:rPr sz="1100" b="1" spc="-98" dirty="0">
                <a:latin typeface="Arial"/>
                <a:cs typeface="Arial"/>
              </a:rPr>
              <a:t> </a:t>
            </a:r>
            <a:r>
              <a:rPr sz="1100" b="1" spc="33" dirty="0">
                <a:latin typeface="Arial"/>
                <a:cs typeface="Arial"/>
              </a:rPr>
              <a:t>“E</a:t>
            </a:r>
            <a:r>
              <a:rPr sz="1100" b="1" dirty="0">
                <a:latin typeface="Arial"/>
                <a:cs typeface="Arial"/>
              </a:rPr>
              <a:t>a</a:t>
            </a:r>
            <a:r>
              <a:rPr sz="1100" b="1" spc="11" dirty="0">
                <a:latin typeface="Arial"/>
                <a:cs typeface="Arial"/>
              </a:rPr>
              <a:t>rly</a:t>
            </a:r>
            <a:r>
              <a:rPr sz="1100" b="1" spc="76" dirty="0">
                <a:latin typeface="Arial"/>
                <a:cs typeface="Arial"/>
              </a:rPr>
              <a:t> </a:t>
            </a:r>
            <a:r>
              <a:rPr sz="1100" b="1" spc="-22" dirty="0">
                <a:latin typeface="Arial"/>
                <a:cs typeface="Arial"/>
              </a:rPr>
              <a:t>Developmental</a:t>
            </a:r>
            <a:r>
              <a:rPr sz="1100" b="1" spc="76" dirty="0">
                <a:latin typeface="Arial"/>
                <a:cs typeface="Arial"/>
              </a:rPr>
              <a:t> </a:t>
            </a:r>
            <a:r>
              <a:rPr sz="1100" b="1" dirty="0">
                <a:latin typeface="Arial"/>
                <a:cs typeface="Arial"/>
              </a:rPr>
              <a:t>Conditioning</a:t>
            </a:r>
            <a:r>
              <a:rPr sz="1100" b="1" spc="87" dirty="0">
                <a:latin typeface="Arial"/>
                <a:cs typeface="Arial"/>
              </a:rPr>
              <a:t> </a:t>
            </a:r>
            <a:r>
              <a:rPr sz="1100" b="1" dirty="0">
                <a:latin typeface="Arial"/>
                <a:cs typeface="Arial"/>
              </a:rPr>
              <a:t>of</a:t>
            </a:r>
            <a:r>
              <a:rPr sz="1100" b="1" spc="76" dirty="0">
                <a:latin typeface="Arial"/>
                <a:cs typeface="Arial"/>
              </a:rPr>
              <a:t> </a:t>
            </a:r>
            <a:r>
              <a:rPr sz="1100" b="1" dirty="0">
                <a:latin typeface="Arial"/>
                <a:cs typeface="Arial"/>
              </a:rPr>
              <a:t>Later</a:t>
            </a:r>
            <a:r>
              <a:rPr sz="1100" b="1" spc="76" dirty="0">
                <a:latin typeface="Arial"/>
                <a:cs typeface="Arial"/>
              </a:rPr>
              <a:t> </a:t>
            </a:r>
            <a:r>
              <a:rPr sz="1100" b="1" dirty="0">
                <a:latin typeface="Arial"/>
                <a:cs typeface="Arial"/>
              </a:rPr>
              <a:t>Health</a:t>
            </a:r>
            <a:r>
              <a:rPr sz="1100" b="1" spc="76" dirty="0">
                <a:latin typeface="Arial"/>
                <a:cs typeface="Arial"/>
              </a:rPr>
              <a:t> </a:t>
            </a:r>
            <a:r>
              <a:rPr sz="1100" b="1" spc="-33" dirty="0">
                <a:latin typeface="Arial"/>
                <a:cs typeface="Arial"/>
              </a:rPr>
              <a:t>and</a:t>
            </a:r>
            <a:r>
              <a:rPr sz="1100" b="1" spc="76" dirty="0">
                <a:latin typeface="Arial"/>
                <a:cs typeface="Arial"/>
              </a:rPr>
              <a:t> </a:t>
            </a:r>
            <a:r>
              <a:rPr sz="1100" b="1" spc="-55" dirty="0">
                <a:latin typeface="Arial"/>
                <a:cs typeface="Arial"/>
              </a:rPr>
              <a:t>Disease</a:t>
            </a:r>
            <a:r>
              <a:rPr sz="1100" spc="-55" dirty="0">
                <a:solidFill>
                  <a:prstClr val="black"/>
                </a:solidFill>
                <a:latin typeface="Arial"/>
                <a:cs typeface="Arial"/>
              </a:rPr>
              <a:t>:</a:t>
            </a:r>
            <a:r>
              <a:rPr sz="1100" dirty="0">
                <a:solidFill>
                  <a:prstClr val="black"/>
                </a:solidFill>
                <a:latin typeface="Arial"/>
                <a:cs typeface="Arial"/>
              </a:rPr>
              <a:t> </a:t>
            </a:r>
            <a:r>
              <a:rPr sz="1100" spc="-98" dirty="0">
                <a:solidFill>
                  <a:prstClr val="black"/>
                </a:solidFill>
                <a:latin typeface="Arial"/>
                <a:cs typeface="Arial"/>
              </a:rPr>
              <a:t> </a:t>
            </a:r>
            <a:r>
              <a:rPr sz="1100" spc="-22" dirty="0">
                <a:solidFill>
                  <a:prstClr val="black"/>
                </a:solidFill>
                <a:latin typeface="Arial"/>
                <a:cs typeface="Arial"/>
              </a:rPr>
              <a:t>Physiology</a:t>
            </a:r>
            <a:r>
              <a:rPr sz="1100" spc="76" dirty="0">
                <a:solidFill>
                  <a:prstClr val="black"/>
                </a:solidFill>
                <a:latin typeface="Arial"/>
                <a:cs typeface="Arial"/>
              </a:rPr>
              <a:t> </a:t>
            </a:r>
            <a:r>
              <a:rPr sz="1100" spc="-65" dirty="0">
                <a:solidFill>
                  <a:prstClr val="black"/>
                </a:solidFill>
                <a:latin typeface="Arial"/>
                <a:cs typeface="Arial"/>
              </a:rPr>
              <a:t>o</a:t>
            </a:r>
            <a:r>
              <a:rPr sz="1100" spc="22" dirty="0">
                <a:solidFill>
                  <a:prstClr val="black"/>
                </a:solidFill>
                <a:latin typeface="Arial"/>
                <a:cs typeface="Arial"/>
              </a:rPr>
              <a:t>r</a:t>
            </a:r>
            <a:r>
              <a:rPr sz="1100" spc="76" dirty="0">
                <a:solidFill>
                  <a:prstClr val="black"/>
                </a:solidFill>
                <a:latin typeface="Arial"/>
                <a:cs typeface="Arial"/>
              </a:rPr>
              <a:t> </a:t>
            </a:r>
            <a:r>
              <a:rPr sz="1100" spc="-33" dirty="0">
                <a:solidFill>
                  <a:prstClr val="black"/>
                </a:solidFill>
                <a:latin typeface="Arial"/>
                <a:cs typeface="Arial"/>
              </a:rPr>
              <a:t>P</a:t>
            </a:r>
            <a:r>
              <a:rPr sz="1100" spc="-11" dirty="0">
                <a:solidFill>
                  <a:prstClr val="black"/>
                </a:solidFill>
                <a:latin typeface="Arial"/>
                <a:cs typeface="Arial"/>
              </a:rPr>
              <a:t>athophysiology?”</a:t>
            </a:r>
            <a:r>
              <a:rPr sz="1100" dirty="0">
                <a:solidFill>
                  <a:prstClr val="black"/>
                </a:solidFill>
                <a:latin typeface="Arial"/>
                <a:cs typeface="Arial"/>
              </a:rPr>
              <a:t>  </a:t>
            </a:r>
            <a:r>
              <a:rPr sz="1100" spc="109" dirty="0">
                <a:solidFill>
                  <a:prstClr val="black"/>
                </a:solidFill>
                <a:latin typeface="Arial"/>
                <a:cs typeface="Arial"/>
              </a:rPr>
              <a:t> </a:t>
            </a:r>
            <a:r>
              <a:rPr sz="1100" dirty="0" err="1">
                <a:solidFill>
                  <a:srgbClr val="DBDBDB"/>
                </a:solidFill>
                <a:latin typeface="Arial"/>
                <a:cs typeface="Arial"/>
              </a:rPr>
              <a:t>In:</a:t>
            </a:r>
            <a:r>
              <a:rPr sz="1100" i="1" spc="-22" dirty="0" err="1">
                <a:latin typeface="Arial"/>
                <a:cs typeface="Arial"/>
              </a:rPr>
              <a:t>Physiological</a:t>
            </a:r>
            <a:r>
              <a:rPr sz="1100" i="1" spc="76" dirty="0">
                <a:latin typeface="Arial"/>
                <a:cs typeface="Arial"/>
              </a:rPr>
              <a:t> </a:t>
            </a:r>
            <a:r>
              <a:rPr sz="1100" i="1" spc="-55" dirty="0">
                <a:latin typeface="Arial"/>
                <a:cs typeface="Arial"/>
              </a:rPr>
              <a:t>Reviews</a:t>
            </a:r>
            <a:r>
              <a:rPr sz="1100" i="1" spc="76" dirty="0">
                <a:latin typeface="Arial"/>
                <a:cs typeface="Arial"/>
              </a:rPr>
              <a:t> </a:t>
            </a:r>
            <a:r>
              <a:rPr sz="1100" spc="-22" dirty="0">
                <a:latin typeface="Arial"/>
                <a:cs typeface="Arial"/>
              </a:rPr>
              <a:t>94.4</a:t>
            </a:r>
            <a:r>
              <a:rPr sz="1100" spc="76" dirty="0">
                <a:latin typeface="Arial"/>
                <a:cs typeface="Arial"/>
              </a:rPr>
              <a:t> </a:t>
            </a:r>
            <a:r>
              <a:rPr sz="1100" spc="33" dirty="0">
                <a:latin typeface="Arial"/>
                <a:cs typeface="Arial"/>
              </a:rPr>
              <a:t>(Oct.</a:t>
            </a:r>
            <a:r>
              <a:rPr sz="1100" spc="76" dirty="0">
                <a:latin typeface="Arial"/>
                <a:cs typeface="Arial"/>
              </a:rPr>
              <a:t> </a:t>
            </a:r>
            <a:r>
              <a:rPr sz="1100" spc="-11" dirty="0">
                <a:latin typeface="Arial"/>
                <a:cs typeface="Arial"/>
              </a:rPr>
              <a:t>1,</a:t>
            </a:r>
            <a:r>
              <a:rPr sz="1100" spc="76" dirty="0">
                <a:latin typeface="Arial"/>
                <a:cs typeface="Arial"/>
              </a:rPr>
              <a:t> </a:t>
            </a:r>
            <a:r>
              <a:rPr sz="1100" spc="-33" dirty="0">
                <a:latin typeface="Arial"/>
                <a:cs typeface="Arial"/>
              </a:rPr>
              <a:t>2</a:t>
            </a:r>
            <a:r>
              <a:rPr sz="1100" spc="-44" dirty="0">
                <a:latin typeface="Arial"/>
                <a:cs typeface="Arial"/>
              </a:rPr>
              <a:t>0</a:t>
            </a:r>
            <a:r>
              <a:rPr sz="1100" dirty="0">
                <a:latin typeface="Arial"/>
                <a:cs typeface="Arial"/>
              </a:rPr>
              <a:t>14),</a:t>
            </a:r>
            <a:r>
              <a:rPr sz="1100" spc="76" dirty="0">
                <a:latin typeface="Arial"/>
                <a:cs typeface="Arial"/>
              </a:rPr>
              <a:t> </a:t>
            </a:r>
            <a:r>
              <a:rPr sz="1100" spc="-11" dirty="0">
                <a:latin typeface="Arial"/>
                <a:cs typeface="Arial"/>
              </a:rPr>
              <a:t>pp.</a:t>
            </a:r>
            <a:r>
              <a:rPr sz="1100" spc="76" dirty="0">
                <a:latin typeface="Arial"/>
                <a:cs typeface="Arial"/>
              </a:rPr>
              <a:t> </a:t>
            </a:r>
            <a:r>
              <a:rPr sz="1100" spc="-33" dirty="0">
                <a:latin typeface="Arial"/>
                <a:cs typeface="Arial"/>
              </a:rPr>
              <a:t>1027–1076.</a:t>
            </a:r>
            <a:r>
              <a:rPr sz="1100" dirty="0">
                <a:latin typeface="Arial"/>
                <a:cs typeface="Arial"/>
              </a:rPr>
              <a:t> </a:t>
            </a:r>
            <a:r>
              <a:rPr sz="1100" spc="-98" dirty="0">
                <a:latin typeface="Arial"/>
                <a:cs typeface="Arial"/>
              </a:rPr>
              <a:t> </a:t>
            </a:r>
            <a:r>
              <a:rPr sz="1100" dirty="0">
                <a:latin typeface="Lucida Sans Unicode"/>
                <a:cs typeface="Lucida Sans Unicode"/>
              </a:rPr>
              <a:t>doi</a:t>
            </a:r>
            <a:r>
              <a:rPr sz="1100" spc="11" dirty="0">
                <a:latin typeface="Arial"/>
                <a:cs typeface="Arial"/>
              </a:rPr>
              <a:t>:</a:t>
            </a:r>
            <a:r>
              <a:rPr sz="1100" dirty="0">
                <a:latin typeface="Arial"/>
                <a:cs typeface="Arial"/>
              </a:rPr>
              <a:t> </a:t>
            </a:r>
            <a:r>
              <a:rPr sz="1100" spc="-98" dirty="0">
                <a:latin typeface="Arial"/>
                <a:cs typeface="Arial"/>
              </a:rPr>
              <a:t> </a:t>
            </a:r>
            <a:r>
              <a:rPr sz="1100" spc="33" dirty="0">
                <a:latin typeface="Arial"/>
                <a:cs typeface="Arial"/>
                <a:hlinkClick r:id="rId3"/>
              </a:rPr>
              <a:t>10.1152/physr</a:t>
            </a:r>
            <a:r>
              <a:rPr sz="1100" spc="22" dirty="0">
                <a:latin typeface="Arial"/>
                <a:cs typeface="Arial"/>
                <a:hlinkClick r:id="rId3"/>
              </a:rPr>
              <a:t>ev.00029.2013</a:t>
            </a:r>
            <a:r>
              <a:rPr sz="1100" spc="11" dirty="0">
                <a:latin typeface="Arial"/>
                <a:cs typeface="Arial"/>
              </a:rPr>
              <a:t>.</a:t>
            </a:r>
            <a:endParaRPr sz="1100" dirty="0">
              <a:latin typeface="Arial"/>
              <a:cs typeface="Arial"/>
            </a:endParaRPr>
          </a:p>
        </p:txBody>
      </p:sp>
    </p:spTree>
    <p:extLst>
      <p:ext uri="{BB962C8B-B14F-4D97-AF65-F5344CB8AC3E}">
        <p14:creationId xmlns:p14="http://schemas.microsoft.com/office/powerpoint/2010/main" val="7059672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4"/>
          <p:cNvSpPr/>
          <p:nvPr/>
        </p:nvSpPr>
        <p:spPr>
          <a:xfrm>
            <a:off x="336061" y="1826714"/>
            <a:ext cx="9782333" cy="4831871"/>
          </a:xfrm>
          <a:prstGeom prst="rect">
            <a:avLst/>
          </a:prstGeom>
          <a:blipFill>
            <a:blip r:embed="rId2" cstate="print"/>
            <a:stretch>
              <a:fillRect/>
            </a:stretch>
          </a:blipFill>
        </p:spPr>
        <p:txBody>
          <a:bodyPr wrap="square" lIns="0" tIns="0" rIns="0" bIns="0" rtlCol="0"/>
          <a:lstStyle/>
          <a:p>
            <a:endParaRPr sz="1980"/>
          </a:p>
        </p:txBody>
      </p:sp>
      <p:sp>
        <p:nvSpPr>
          <p:cNvPr id="6" name="object 25"/>
          <p:cNvSpPr/>
          <p:nvPr/>
        </p:nvSpPr>
        <p:spPr>
          <a:xfrm>
            <a:off x="276066" y="6945826"/>
            <a:ext cx="3990109" cy="0"/>
          </a:xfrm>
          <a:custGeom>
            <a:avLst/>
            <a:gdLst/>
            <a:ahLst/>
            <a:cxnLst/>
            <a:rect l="l" t="t" r="r" b="b"/>
            <a:pathLst>
              <a:path w="1828800">
                <a:moveTo>
                  <a:pt x="0" y="0"/>
                </a:moveTo>
                <a:lnTo>
                  <a:pt x="1828800" y="0"/>
                </a:lnTo>
              </a:path>
            </a:pathLst>
          </a:custGeom>
          <a:ln w="5054">
            <a:solidFill>
              <a:srgbClr val="000000"/>
            </a:solidFill>
          </a:ln>
        </p:spPr>
        <p:txBody>
          <a:bodyPr wrap="square" lIns="0" tIns="0" rIns="0" bIns="0" rtlCol="0"/>
          <a:lstStyle/>
          <a:p>
            <a:endParaRPr sz="1980"/>
          </a:p>
        </p:txBody>
      </p:sp>
      <p:sp>
        <p:nvSpPr>
          <p:cNvPr id="7" name="object 26"/>
          <p:cNvSpPr txBox="1"/>
          <p:nvPr/>
        </p:nvSpPr>
        <p:spPr>
          <a:xfrm>
            <a:off x="248356" y="7019340"/>
            <a:ext cx="9041476" cy="533223"/>
          </a:xfrm>
          <a:prstGeom prst="rect">
            <a:avLst/>
          </a:prstGeom>
        </p:spPr>
        <p:txBody>
          <a:bodyPr vert="horz" wrap="square" lIns="0" tIns="0" rIns="0" bIns="0" rtlCol="0">
            <a:spAutoFit/>
          </a:bodyPr>
          <a:lstStyle/>
          <a:p>
            <a:pPr marL="27693" marR="11077" indent="175845"/>
            <a:r>
              <a:rPr sz="1155" b="1" spc="33" dirty="0">
                <a:latin typeface="Arial"/>
                <a:cs typeface="Arial"/>
              </a:rPr>
              <a:t>K.</a:t>
            </a:r>
            <a:r>
              <a:rPr sz="1155" b="1" dirty="0">
                <a:latin typeface="Arial"/>
                <a:cs typeface="Arial"/>
              </a:rPr>
              <a:t> </a:t>
            </a:r>
            <a:r>
              <a:rPr sz="1155" b="1" spc="-98" dirty="0">
                <a:latin typeface="Arial"/>
                <a:cs typeface="Arial"/>
              </a:rPr>
              <a:t> </a:t>
            </a:r>
            <a:r>
              <a:rPr sz="1155" b="1" dirty="0">
                <a:latin typeface="Arial"/>
                <a:cs typeface="Arial"/>
              </a:rPr>
              <a:t>J.</a:t>
            </a:r>
            <a:r>
              <a:rPr sz="1155" b="1" spc="76" dirty="0">
                <a:latin typeface="Arial"/>
                <a:cs typeface="Arial"/>
              </a:rPr>
              <a:t> </a:t>
            </a:r>
            <a:r>
              <a:rPr sz="1155" b="1" dirty="0">
                <a:latin typeface="Arial"/>
                <a:cs typeface="Arial"/>
              </a:rPr>
              <a:t>Beath. </a:t>
            </a:r>
            <a:r>
              <a:rPr sz="1155" b="1" spc="-98" dirty="0">
                <a:latin typeface="Arial"/>
                <a:cs typeface="Arial"/>
              </a:rPr>
              <a:t> </a:t>
            </a:r>
            <a:r>
              <a:rPr sz="1155" b="1" spc="44" dirty="0">
                <a:latin typeface="Arial"/>
                <a:cs typeface="Arial"/>
              </a:rPr>
              <a:t>“Infant</a:t>
            </a:r>
            <a:r>
              <a:rPr sz="1155" b="1" spc="76" dirty="0">
                <a:latin typeface="Arial"/>
                <a:cs typeface="Arial"/>
              </a:rPr>
              <a:t> </a:t>
            </a:r>
            <a:r>
              <a:rPr sz="1155" b="1" spc="-11" dirty="0">
                <a:latin typeface="Arial"/>
                <a:cs typeface="Arial"/>
              </a:rPr>
              <a:t>gr</a:t>
            </a:r>
            <a:r>
              <a:rPr sz="1155" b="1" spc="-55" dirty="0">
                <a:latin typeface="Arial"/>
                <a:cs typeface="Arial"/>
              </a:rPr>
              <a:t>o</a:t>
            </a:r>
            <a:r>
              <a:rPr sz="1155" b="1" spc="33" dirty="0">
                <a:latin typeface="Arial"/>
                <a:cs typeface="Arial"/>
              </a:rPr>
              <a:t>wth</a:t>
            </a:r>
            <a:r>
              <a:rPr sz="1155" b="1" spc="76" dirty="0">
                <a:latin typeface="Arial"/>
                <a:cs typeface="Arial"/>
              </a:rPr>
              <a:t> </a:t>
            </a:r>
            <a:r>
              <a:rPr sz="1155" b="1" spc="-22" dirty="0">
                <a:latin typeface="Arial"/>
                <a:cs typeface="Arial"/>
              </a:rPr>
              <a:t>m</a:t>
            </a:r>
            <a:r>
              <a:rPr sz="1155" b="1" dirty="0">
                <a:latin typeface="Arial"/>
                <a:cs typeface="Arial"/>
              </a:rPr>
              <a:t>o</a:t>
            </a:r>
            <a:r>
              <a:rPr sz="1155" b="1" spc="-11" dirty="0">
                <a:latin typeface="Arial"/>
                <a:cs typeface="Arial"/>
              </a:rPr>
              <a:t>delling</a:t>
            </a:r>
            <a:r>
              <a:rPr sz="1155" b="1" spc="76" dirty="0">
                <a:latin typeface="Arial"/>
                <a:cs typeface="Arial"/>
              </a:rPr>
              <a:t> </a:t>
            </a:r>
            <a:r>
              <a:rPr sz="1155" b="1" spc="-33" dirty="0">
                <a:latin typeface="Arial"/>
                <a:cs typeface="Arial"/>
              </a:rPr>
              <a:t>using</a:t>
            </a:r>
            <a:r>
              <a:rPr sz="1155" b="1" spc="76" dirty="0">
                <a:latin typeface="Arial"/>
                <a:cs typeface="Arial"/>
              </a:rPr>
              <a:t> </a:t>
            </a:r>
            <a:r>
              <a:rPr sz="1155" b="1" spc="-55" dirty="0">
                <a:latin typeface="Arial"/>
                <a:cs typeface="Arial"/>
              </a:rPr>
              <a:t>a</a:t>
            </a:r>
            <a:r>
              <a:rPr sz="1155" b="1" spc="76" dirty="0">
                <a:latin typeface="Arial"/>
                <a:cs typeface="Arial"/>
              </a:rPr>
              <a:t> </a:t>
            </a:r>
            <a:r>
              <a:rPr sz="1155" b="1" spc="-55" dirty="0">
                <a:latin typeface="Arial"/>
                <a:cs typeface="Arial"/>
              </a:rPr>
              <a:t>sha</a:t>
            </a:r>
            <a:r>
              <a:rPr sz="1155" b="1" spc="-22" dirty="0">
                <a:latin typeface="Arial"/>
                <a:cs typeface="Arial"/>
              </a:rPr>
              <a:t>p</a:t>
            </a:r>
            <a:r>
              <a:rPr sz="1155" b="1" spc="-98" dirty="0">
                <a:latin typeface="Arial"/>
                <a:cs typeface="Arial"/>
              </a:rPr>
              <a:t>e</a:t>
            </a:r>
            <a:r>
              <a:rPr sz="1155" b="1" spc="76" dirty="0">
                <a:latin typeface="Arial"/>
                <a:cs typeface="Arial"/>
              </a:rPr>
              <a:t> </a:t>
            </a:r>
            <a:r>
              <a:rPr sz="1155" b="1" spc="-22" dirty="0">
                <a:latin typeface="Arial"/>
                <a:cs typeface="Arial"/>
              </a:rPr>
              <a:t>inv</a:t>
            </a:r>
            <a:r>
              <a:rPr sz="1155" b="1" spc="-55" dirty="0">
                <a:latin typeface="Arial"/>
                <a:cs typeface="Arial"/>
              </a:rPr>
              <a:t>a</a:t>
            </a:r>
            <a:r>
              <a:rPr sz="1155" b="1" spc="11" dirty="0">
                <a:latin typeface="Arial"/>
                <a:cs typeface="Arial"/>
              </a:rPr>
              <a:t>riant</a:t>
            </a:r>
            <a:r>
              <a:rPr sz="1155" b="1" spc="76" dirty="0">
                <a:latin typeface="Arial"/>
                <a:cs typeface="Arial"/>
              </a:rPr>
              <a:t> </a:t>
            </a:r>
            <a:r>
              <a:rPr sz="1155" b="1" spc="-22" dirty="0">
                <a:latin typeface="Arial"/>
                <a:cs typeface="Arial"/>
              </a:rPr>
              <a:t>m</a:t>
            </a:r>
            <a:r>
              <a:rPr sz="1155" b="1" dirty="0">
                <a:latin typeface="Arial"/>
                <a:cs typeface="Arial"/>
              </a:rPr>
              <a:t>o</a:t>
            </a:r>
            <a:r>
              <a:rPr sz="1155" b="1" spc="-33" dirty="0">
                <a:latin typeface="Arial"/>
                <a:cs typeface="Arial"/>
              </a:rPr>
              <a:t>del</a:t>
            </a:r>
            <a:r>
              <a:rPr sz="1155" b="1" spc="76" dirty="0">
                <a:latin typeface="Arial"/>
                <a:cs typeface="Arial"/>
              </a:rPr>
              <a:t> </a:t>
            </a:r>
            <a:r>
              <a:rPr sz="1155" b="1" spc="22" dirty="0">
                <a:latin typeface="Arial"/>
                <a:cs typeface="Arial"/>
              </a:rPr>
              <a:t>with</a:t>
            </a:r>
            <a:r>
              <a:rPr sz="1155" b="1" spc="76" dirty="0">
                <a:latin typeface="Arial"/>
                <a:cs typeface="Arial"/>
              </a:rPr>
              <a:t> </a:t>
            </a:r>
            <a:r>
              <a:rPr sz="1155" b="1" spc="-22" dirty="0">
                <a:latin typeface="Arial"/>
                <a:cs typeface="Arial"/>
              </a:rPr>
              <a:t>random</a:t>
            </a:r>
            <a:r>
              <a:rPr sz="1155" b="1" spc="76" dirty="0">
                <a:latin typeface="Arial"/>
                <a:cs typeface="Arial"/>
              </a:rPr>
              <a:t> </a:t>
            </a:r>
            <a:r>
              <a:rPr sz="1155" b="1" dirty="0">
                <a:latin typeface="Arial"/>
                <a:cs typeface="Arial"/>
              </a:rPr>
              <a:t>effects”.  </a:t>
            </a:r>
            <a:r>
              <a:rPr sz="1155" b="1" spc="109" dirty="0">
                <a:latin typeface="Arial"/>
                <a:cs typeface="Arial"/>
              </a:rPr>
              <a:t> </a:t>
            </a:r>
            <a:r>
              <a:rPr sz="1155" b="1" dirty="0">
                <a:latin typeface="Arial"/>
                <a:cs typeface="Arial"/>
              </a:rPr>
              <a:t>In: </a:t>
            </a:r>
            <a:r>
              <a:rPr sz="1155" b="1" spc="-98" dirty="0">
                <a:latin typeface="Arial"/>
                <a:cs typeface="Arial"/>
              </a:rPr>
              <a:t> </a:t>
            </a:r>
            <a:r>
              <a:rPr sz="1155" b="1" i="1" dirty="0">
                <a:latin typeface="Arial"/>
                <a:cs typeface="Arial"/>
              </a:rPr>
              <a:t>Statistics</a:t>
            </a:r>
            <a:r>
              <a:rPr sz="1155" b="1" i="1" spc="76" dirty="0">
                <a:latin typeface="Arial"/>
                <a:cs typeface="Arial"/>
              </a:rPr>
              <a:t> </a:t>
            </a:r>
            <a:r>
              <a:rPr sz="1155" b="1" i="1" dirty="0">
                <a:latin typeface="Arial"/>
                <a:cs typeface="Arial"/>
              </a:rPr>
              <a:t>in</a:t>
            </a:r>
            <a:r>
              <a:rPr sz="1155" b="1" i="1" spc="76" dirty="0">
                <a:latin typeface="Arial"/>
                <a:cs typeface="Arial"/>
              </a:rPr>
              <a:t> </a:t>
            </a:r>
            <a:r>
              <a:rPr sz="1155" b="1" i="1" spc="-11" dirty="0">
                <a:latin typeface="Arial"/>
                <a:cs typeface="Arial"/>
              </a:rPr>
              <a:t>Medicine</a:t>
            </a:r>
            <a:r>
              <a:rPr sz="1155" b="1" i="1" spc="76" dirty="0">
                <a:latin typeface="Arial"/>
                <a:cs typeface="Arial"/>
              </a:rPr>
              <a:t> </a:t>
            </a:r>
            <a:r>
              <a:rPr sz="1155" b="1" spc="-22" dirty="0">
                <a:latin typeface="Arial"/>
                <a:cs typeface="Arial"/>
              </a:rPr>
              <a:t>26.12</a:t>
            </a:r>
            <a:r>
              <a:rPr sz="1155" b="1" spc="76" dirty="0">
                <a:latin typeface="Arial"/>
                <a:cs typeface="Arial"/>
              </a:rPr>
              <a:t> </a:t>
            </a:r>
            <a:r>
              <a:rPr sz="1155" b="1" spc="44" dirty="0">
                <a:latin typeface="Arial"/>
                <a:cs typeface="Arial"/>
              </a:rPr>
              <a:t>(M</a:t>
            </a:r>
            <a:r>
              <a:rPr sz="1155" b="1" dirty="0">
                <a:latin typeface="Arial"/>
                <a:cs typeface="Arial"/>
              </a:rPr>
              <a:t>a</a:t>
            </a:r>
            <a:r>
              <a:rPr sz="1155" b="1" spc="-22" dirty="0">
                <a:latin typeface="Arial"/>
                <a:cs typeface="Arial"/>
              </a:rPr>
              <a:t>y</a:t>
            </a:r>
            <a:r>
              <a:rPr sz="1155" b="1" spc="76" dirty="0">
                <a:latin typeface="Arial"/>
                <a:cs typeface="Arial"/>
              </a:rPr>
              <a:t> </a:t>
            </a:r>
            <a:r>
              <a:rPr sz="1155" b="1" spc="-22" dirty="0">
                <a:latin typeface="Arial"/>
                <a:cs typeface="Arial"/>
              </a:rPr>
              <a:t>30,</a:t>
            </a:r>
            <a:r>
              <a:rPr sz="1155" b="1" spc="76" dirty="0">
                <a:latin typeface="Arial"/>
                <a:cs typeface="Arial"/>
              </a:rPr>
              <a:t> </a:t>
            </a:r>
            <a:r>
              <a:rPr sz="1155" b="1" spc="-11" dirty="0">
                <a:latin typeface="Arial"/>
                <a:cs typeface="Arial"/>
              </a:rPr>
              <a:t>2007), pp.</a:t>
            </a:r>
            <a:r>
              <a:rPr sz="1155" b="1" spc="76" dirty="0">
                <a:latin typeface="Arial"/>
                <a:cs typeface="Arial"/>
              </a:rPr>
              <a:t> </a:t>
            </a:r>
            <a:r>
              <a:rPr sz="1155" b="1" spc="-33" dirty="0">
                <a:latin typeface="Arial"/>
                <a:cs typeface="Arial"/>
              </a:rPr>
              <a:t>2547–2564.</a:t>
            </a:r>
            <a:r>
              <a:rPr sz="1155" b="1" dirty="0">
                <a:latin typeface="Arial"/>
                <a:cs typeface="Arial"/>
              </a:rPr>
              <a:t> </a:t>
            </a:r>
            <a:r>
              <a:rPr sz="1155" b="1" spc="-98" dirty="0">
                <a:latin typeface="Arial"/>
                <a:cs typeface="Arial"/>
              </a:rPr>
              <a:t> </a:t>
            </a:r>
            <a:r>
              <a:rPr sz="1155" b="1" dirty="0">
                <a:latin typeface="Lucida Sans Unicode"/>
                <a:cs typeface="Lucida Sans Unicode"/>
              </a:rPr>
              <a:t>doi</a:t>
            </a:r>
            <a:r>
              <a:rPr sz="1155" b="1" spc="11" dirty="0">
                <a:latin typeface="Arial"/>
                <a:cs typeface="Arial"/>
              </a:rPr>
              <a:t>:</a:t>
            </a:r>
            <a:r>
              <a:rPr sz="1155" b="1" dirty="0">
                <a:latin typeface="Arial"/>
                <a:cs typeface="Arial"/>
              </a:rPr>
              <a:t> </a:t>
            </a:r>
            <a:r>
              <a:rPr sz="1155" b="1" spc="-98" dirty="0">
                <a:latin typeface="Arial"/>
                <a:cs typeface="Arial"/>
              </a:rPr>
              <a:t> </a:t>
            </a:r>
            <a:r>
              <a:rPr sz="1155" b="1" spc="44" dirty="0">
                <a:latin typeface="Arial"/>
                <a:cs typeface="Arial"/>
                <a:hlinkClick r:id="rId3"/>
              </a:rPr>
              <a:t>10.1002/sim.2</a:t>
            </a:r>
            <a:r>
              <a:rPr sz="1155" b="1" spc="-33" dirty="0">
                <a:latin typeface="Arial"/>
                <a:cs typeface="Arial"/>
                <a:hlinkClick r:id="rId3"/>
              </a:rPr>
              <a:t>718</a:t>
            </a:r>
            <a:r>
              <a:rPr sz="1155" b="1" spc="11" dirty="0">
                <a:latin typeface="Arial"/>
                <a:cs typeface="Arial"/>
              </a:rPr>
              <a:t>;</a:t>
            </a:r>
            <a:r>
              <a:rPr sz="1155" b="1" spc="76" dirty="0">
                <a:latin typeface="Arial"/>
                <a:cs typeface="Arial"/>
              </a:rPr>
              <a:t> </a:t>
            </a:r>
            <a:r>
              <a:rPr sz="1155" b="1" spc="65" dirty="0">
                <a:latin typeface="Arial"/>
                <a:cs typeface="Arial"/>
              </a:rPr>
              <a:t>T.</a:t>
            </a:r>
            <a:r>
              <a:rPr sz="1155" b="1" dirty="0">
                <a:latin typeface="Arial"/>
                <a:cs typeface="Arial"/>
              </a:rPr>
              <a:t> </a:t>
            </a:r>
            <a:r>
              <a:rPr sz="1155" b="1" spc="-98" dirty="0">
                <a:latin typeface="Arial"/>
                <a:cs typeface="Arial"/>
              </a:rPr>
              <a:t> </a:t>
            </a:r>
            <a:r>
              <a:rPr sz="1155" b="1" dirty="0">
                <a:latin typeface="Arial"/>
                <a:cs typeface="Arial"/>
              </a:rPr>
              <a:t>J.</a:t>
            </a:r>
            <a:r>
              <a:rPr sz="1155" b="1" spc="76" dirty="0">
                <a:latin typeface="Arial"/>
                <a:cs typeface="Arial"/>
              </a:rPr>
              <a:t> </a:t>
            </a:r>
            <a:r>
              <a:rPr sz="1155" b="1" spc="-44" dirty="0">
                <a:latin typeface="Arial"/>
                <a:cs typeface="Arial"/>
              </a:rPr>
              <a:t>Cole</a:t>
            </a:r>
            <a:r>
              <a:rPr sz="1155" b="1" spc="76" dirty="0">
                <a:latin typeface="Arial"/>
                <a:cs typeface="Arial"/>
              </a:rPr>
              <a:t> </a:t>
            </a:r>
            <a:r>
              <a:rPr sz="1155" b="1" dirty="0">
                <a:latin typeface="Arial"/>
                <a:cs typeface="Arial"/>
              </a:rPr>
              <a:t>et</a:t>
            </a:r>
            <a:r>
              <a:rPr sz="1155" b="1" spc="76" dirty="0">
                <a:latin typeface="Arial"/>
                <a:cs typeface="Arial"/>
              </a:rPr>
              <a:t> </a:t>
            </a:r>
            <a:r>
              <a:rPr sz="1155" b="1" spc="-11" dirty="0">
                <a:latin typeface="Arial"/>
                <a:cs typeface="Arial"/>
              </a:rPr>
              <a:t>al.</a:t>
            </a:r>
            <a:r>
              <a:rPr sz="1155" b="1" spc="76" dirty="0">
                <a:latin typeface="Arial"/>
                <a:cs typeface="Arial"/>
              </a:rPr>
              <a:t> </a:t>
            </a:r>
            <a:r>
              <a:rPr sz="1155" b="1" spc="55" dirty="0">
                <a:latin typeface="Arial"/>
                <a:cs typeface="Arial"/>
              </a:rPr>
              <a:t>“SI</a:t>
            </a:r>
            <a:r>
              <a:rPr sz="1155" b="1" spc="-22" dirty="0">
                <a:latin typeface="Arial"/>
                <a:cs typeface="Arial"/>
              </a:rPr>
              <a:t>TAR–a</a:t>
            </a:r>
            <a:r>
              <a:rPr sz="1155" b="1" spc="76" dirty="0">
                <a:latin typeface="Arial"/>
                <a:cs typeface="Arial"/>
              </a:rPr>
              <a:t> </a:t>
            </a:r>
            <a:r>
              <a:rPr sz="1155" b="1" spc="-33" dirty="0">
                <a:latin typeface="Arial"/>
                <a:cs typeface="Arial"/>
              </a:rPr>
              <a:t>useful</a:t>
            </a:r>
            <a:r>
              <a:rPr sz="1155" b="1" spc="76" dirty="0">
                <a:latin typeface="Arial"/>
                <a:cs typeface="Arial"/>
              </a:rPr>
              <a:t> </a:t>
            </a:r>
            <a:r>
              <a:rPr sz="1155" b="1" dirty="0">
                <a:latin typeface="Arial"/>
                <a:cs typeface="Arial"/>
              </a:rPr>
              <a:t>instrument</a:t>
            </a:r>
            <a:r>
              <a:rPr sz="1155" b="1" spc="76" dirty="0">
                <a:latin typeface="Arial"/>
                <a:cs typeface="Arial"/>
              </a:rPr>
              <a:t> </a:t>
            </a:r>
            <a:r>
              <a:rPr sz="1155" b="1" dirty="0">
                <a:latin typeface="Arial"/>
                <a:cs typeface="Arial"/>
              </a:rPr>
              <a:t>f</a:t>
            </a:r>
            <a:r>
              <a:rPr sz="1155" b="1" spc="-22" dirty="0">
                <a:latin typeface="Arial"/>
                <a:cs typeface="Arial"/>
              </a:rPr>
              <a:t>o</a:t>
            </a:r>
            <a:r>
              <a:rPr sz="1155" b="1" spc="22" dirty="0">
                <a:latin typeface="Arial"/>
                <a:cs typeface="Arial"/>
              </a:rPr>
              <a:t>r</a:t>
            </a:r>
            <a:r>
              <a:rPr sz="1155" b="1" spc="76" dirty="0">
                <a:latin typeface="Arial"/>
                <a:cs typeface="Arial"/>
              </a:rPr>
              <a:t> </a:t>
            </a:r>
            <a:r>
              <a:rPr sz="1155" b="1" spc="-11" dirty="0">
                <a:latin typeface="Arial"/>
                <a:cs typeface="Arial"/>
              </a:rPr>
              <a:t>gr</a:t>
            </a:r>
            <a:r>
              <a:rPr sz="1155" b="1" spc="-55" dirty="0">
                <a:latin typeface="Arial"/>
                <a:cs typeface="Arial"/>
              </a:rPr>
              <a:t>o</a:t>
            </a:r>
            <a:r>
              <a:rPr sz="1155" b="1" spc="33" dirty="0">
                <a:latin typeface="Arial"/>
                <a:cs typeface="Arial"/>
              </a:rPr>
              <a:t>wth</a:t>
            </a:r>
            <a:r>
              <a:rPr sz="1155" b="1" spc="76" dirty="0">
                <a:latin typeface="Arial"/>
                <a:cs typeface="Arial"/>
              </a:rPr>
              <a:t> </a:t>
            </a:r>
            <a:r>
              <a:rPr sz="1155" b="1" spc="-33" dirty="0">
                <a:latin typeface="Arial"/>
                <a:cs typeface="Arial"/>
              </a:rPr>
              <a:t>curve</a:t>
            </a:r>
            <a:r>
              <a:rPr sz="1155" b="1" spc="76" dirty="0">
                <a:latin typeface="Arial"/>
                <a:cs typeface="Arial"/>
              </a:rPr>
              <a:t> </a:t>
            </a:r>
            <a:r>
              <a:rPr sz="1155" b="1" spc="-11" dirty="0">
                <a:latin typeface="Arial"/>
                <a:cs typeface="Arial"/>
              </a:rPr>
              <a:t>analysis”.</a:t>
            </a:r>
            <a:r>
              <a:rPr sz="1155" b="1" dirty="0">
                <a:latin typeface="Arial"/>
                <a:cs typeface="Arial"/>
              </a:rPr>
              <a:t>  </a:t>
            </a:r>
            <a:r>
              <a:rPr sz="1155" b="1" spc="109" dirty="0">
                <a:latin typeface="Arial"/>
                <a:cs typeface="Arial"/>
              </a:rPr>
              <a:t> </a:t>
            </a:r>
            <a:r>
              <a:rPr sz="1155" b="1" dirty="0">
                <a:latin typeface="Arial"/>
                <a:cs typeface="Arial"/>
              </a:rPr>
              <a:t>In: </a:t>
            </a:r>
            <a:r>
              <a:rPr sz="1155" b="1" spc="-98" dirty="0">
                <a:latin typeface="Arial"/>
                <a:cs typeface="Arial"/>
              </a:rPr>
              <a:t> </a:t>
            </a:r>
            <a:r>
              <a:rPr sz="1155" b="1" i="1" dirty="0">
                <a:latin typeface="Arial"/>
                <a:cs typeface="Arial"/>
              </a:rPr>
              <a:t>International</a:t>
            </a:r>
            <a:r>
              <a:rPr sz="1155" b="1" i="1" spc="87" dirty="0">
                <a:latin typeface="Arial"/>
                <a:cs typeface="Arial"/>
              </a:rPr>
              <a:t> </a:t>
            </a:r>
            <a:r>
              <a:rPr sz="1155" b="1" i="1" spc="-11" dirty="0">
                <a:latin typeface="Arial"/>
                <a:cs typeface="Arial"/>
              </a:rPr>
              <a:t>Journal</a:t>
            </a:r>
            <a:r>
              <a:rPr sz="1155" b="1" i="1" spc="76" dirty="0">
                <a:latin typeface="Arial"/>
                <a:cs typeface="Arial"/>
              </a:rPr>
              <a:t> </a:t>
            </a:r>
            <a:r>
              <a:rPr sz="1155" b="1" i="1" dirty="0">
                <a:latin typeface="Arial"/>
                <a:cs typeface="Arial"/>
              </a:rPr>
              <a:t>of </a:t>
            </a:r>
            <a:r>
              <a:rPr sz="1155" b="1" i="1" spc="-22" dirty="0">
                <a:latin typeface="Arial"/>
                <a:cs typeface="Arial"/>
              </a:rPr>
              <a:t>Epidemiology</a:t>
            </a:r>
            <a:r>
              <a:rPr sz="1155" b="1" i="1" spc="76" dirty="0">
                <a:latin typeface="Arial"/>
                <a:cs typeface="Arial"/>
              </a:rPr>
              <a:t> </a:t>
            </a:r>
            <a:r>
              <a:rPr sz="1155" b="1" spc="-22" dirty="0">
                <a:latin typeface="Arial"/>
                <a:cs typeface="Arial"/>
              </a:rPr>
              <a:t>39.6</a:t>
            </a:r>
            <a:r>
              <a:rPr sz="1155" b="1" spc="76" dirty="0">
                <a:latin typeface="Arial"/>
                <a:cs typeface="Arial"/>
              </a:rPr>
              <a:t> </a:t>
            </a:r>
            <a:r>
              <a:rPr sz="1155" b="1" spc="11" dirty="0">
                <a:latin typeface="Arial"/>
                <a:cs typeface="Arial"/>
              </a:rPr>
              <a:t>(July</a:t>
            </a:r>
            <a:r>
              <a:rPr sz="1155" b="1" spc="76" dirty="0">
                <a:latin typeface="Arial"/>
                <a:cs typeface="Arial"/>
              </a:rPr>
              <a:t> </a:t>
            </a:r>
            <a:r>
              <a:rPr sz="1155" b="1" spc="-22" dirty="0">
                <a:latin typeface="Arial"/>
                <a:cs typeface="Arial"/>
              </a:rPr>
              <a:t>20,</a:t>
            </a:r>
            <a:r>
              <a:rPr sz="1155" b="1" spc="76" dirty="0">
                <a:latin typeface="Arial"/>
                <a:cs typeface="Arial"/>
              </a:rPr>
              <a:t> </a:t>
            </a:r>
            <a:r>
              <a:rPr sz="1155" b="1" spc="-11" dirty="0">
                <a:latin typeface="Arial"/>
                <a:cs typeface="Arial"/>
              </a:rPr>
              <a:t>2010),</a:t>
            </a:r>
            <a:r>
              <a:rPr sz="1155" b="1" spc="76" dirty="0">
                <a:latin typeface="Arial"/>
                <a:cs typeface="Arial"/>
              </a:rPr>
              <a:t> </a:t>
            </a:r>
            <a:r>
              <a:rPr sz="1155" b="1" spc="-11" dirty="0">
                <a:latin typeface="Arial"/>
                <a:cs typeface="Arial"/>
              </a:rPr>
              <a:t>pp.</a:t>
            </a:r>
            <a:r>
              <a:rPr sz="1155" b="1" spc="76" dirty="0">
                <a:latin typeface="Arial"/>
                <a:cs typeface="Arial"/>
              </a:rPr>
              <a:t> </a:t>
            </a:r>
            <a:r>
              <a:rPr sz="1155" b="1" spc="-33" dirty="0">
                <a:latin typeface="Arial"/>
                <a:cs typeface="Arial"/>
              </a:rPr>
              <a:t>155</a:t>
            </a:r>
            <a:r>
              <a:rPr sz="1155" b="1" spc="-44" dirty="0">
                <a:latin typeface="Arial"/>
                <a:cs typeface="Arial"/>
              </a:rPr>
              <a:t>8</a:t>
            </a:r>
            <a:r>
              <a:rPr sz="1155" b="1" spc="-33" dirty="0">
                <a:latin typeface="Arial"/>
                <a:cs typeface="Arial"/>
              </a:rPr>
              <a:t>–1566.</a:t>
            </a:r>
            <a:r>
              <a:rPr sz="1155" b="1" dirty="0">
                <a:latin typeface="Arial"/>
                <a:cs typeface="Arial"/>
              </a:rPr>
              <a:t> </a:t>
            </a:r>
            <a:r>
              <a:rPr sz="1155" b="1" spc="-98" dirty="0">
                <a:latin typeface="Arial"/>
                <a:cs typeface="Arial"/>
              </a:rPr>
              <a:t> </a:t>
            </a:r>
            <a:r>
              <a:rPr sz="1155" b="1" dirty="0">
                <a:latin typeface="Lucida Sans Unicode"/>
                <a:cs typeface="Lucida Sans Unicode"/>
              </a:rPr>
              <a:t>doi</a:t>
            </a:r>
            <a:r>
              <a:rPr sz="1155" b="1" spc="11" dirty="0">
                <a:latin typeface="Arial"/>
                <a:cs typeface="Arial"/>
              </a:rPr>
              <a:t>:</a:t>
            </a:r>
            <a:r>
              <a:rPr sz="1155" b="1" dirty="0">
                <a:latin typeface="Arial"/>
                <a:cs typeface="Arial"/>
              </a:rPr>
              <a:t> </a:t>
            </a:r>
            <a:r>
              <a:rPr sz="1155" b="1" spc="-98" dirty="0">
                <a:latin typeface="Arial"/>
                <a:cs typeface="Arial"/>
              </a:rPr>
              <a:t> </a:t>
            </a:r>
            <a:r>
              <a:rPr sz="1155" b="1" spc="98" dirty="0">
                <a:latin typeface="Arial"/>
                <a:cs typeface="Arial"/>
                <a:hlinkClick r:id="rId4"/>
              </a:rPr>
              <a:t>10.1093/ije</a:t>
            </a:r>
            <a:r>
              <a:rPr sz="1155" b="1" spc="55" dirty="0">
                <a:latin typeface="Arial"/>
                <a:cs typeface="Arial"/>
                <a:hlinkClick r:id="rId4"/>
              </a:rPr>
              <a:t>/</a:t>
            </a:r>
            <a:r>
              <a:rPr sz="1155" b="1" spc="-33" dirty="0">
                <a:latin typeface="Arial"/>
                <a:cs typeface="Arial"/>
                <a:hlinkClick r:id="rId4"/>
              </a:rPr>
              <a:t>dyq115</a:t>
            </a:r>
            <a:r>
              <a:rPr sz="1155" b="1" spc="11" dirty="0">
                <a:latin typeface="Arial"/>
                <a:cs typeface="Arial"/>
              </a:rPr>
              <a:t>.</a:t>
            </a:r>
            <a:endParaRPr sz="1155" b="1" dirty="0">
              <a:latin typeface="Arial"/>
              <a:cs typeface="Arial"/>
            </a:endParaRPr>
          </a:p>
        </p:txBody>
      </p:sp>
      <p:sp>
        <p:nvSpPr>
          <p:cNvPr id="8" name="TextBox 7"/>
          <p:cNvSpPr txBox="1"/>
          <p:nvPr/>
        </p:nvSpPr>
        <p:spPr>
          <a:xfrm>
            <a:off x="0" y="163283"/>
            <a:ext cx="10058400" cy="1785104"/>
          </a:xfrm>
          <a:prstGeom prst="rect">
            <a:avLst/>
          </a:prstGeom>
          <a:noFill/>
        </p:spPr>
        <p:txBody>
          <a:bodyPr wrap="square" rtlCol="0">
            <a:spAutoFit/>
          </a:bodyPr>
          <a:lstStyle/>
          <a:p>
            <a:r>
              <a:rPr lang="en-US" sz="3960" b="1" dirty="0">
                <a:latin typeface="Comic Sans MS" panose="030F0702030302020204" pitchFamily="66" charset="0"/>
              </a:rPr>
              <a:t>Modeling Growth and Development Across the Lifecourse: </a:t>
            </a:r>
            <a:r>
              <a:rPr lang="en-US" sz="3080" b="1" dirty="0">
                <a:latin typeface="Comic Sans MS" panose="030F0702030302020204" pitchFamily="66" charset="0"/>
              </a:rPr>
              <a:t>SITAR: Super Imposition by Translation And Rotation</a:t>
            </a:r>
          </a:p>
        </p:txBody>
      </p:sp>
    </p:spTree>
    <p:extLst>
      <p:ext uri="{BB962C8B-B14F-4D97-AF65-F5344CB8AC3E}">
        <p14:creationId xmlns:p14="http://schemas.microsoft.com/office/powerpoint/2010/main" val="7673054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63283"/>
            <a:ext cx="10058400" cy="1785104"/>
          </a:xfrm>
          <a:prstGeom prst="rect">
            <a:avLst/>
          </a:prstGeom>
          <a:noFill/>
        </p:spPr>
        <p:txBody>
          <a:bodyPr wrap="square" rtlCol="0">
            <a:spAutoFit/>
          </a:bodyPr>
          <a:lstStyle/>
          <a:p>
            <a:r>
              <a:rPr lang="en-US" sz="3960" b="1" dirty="0">
                <a:latin typeface="Comic Sans MS" panose="030F0702030302020204" pitchFamily="66" charset="0"/>
              </a:rPr>
              <a:t>Modeling Growth and Development Across the Lifecourse: </a:t>
            </a:r>
            <a:r>
              <a:rPr lang="en-US" sz="3080" b="1" dirty="0">
                <a:latin typeface="Comic Sans MS" panose="030F0702030302020204" pitchFamily="66" charset="0"/>
              </a:rPr>
              <a:t>Latent Growth Mixture Modeling </a:t>
            </a:r>
          </a:p>
        </p:txBody>
      </p:sp>
      <p:sp>
        <p:nvSpPr>
          <p:cNvPr id="6" name="object 21"/>
          <p:cNvSpPr/>
          <p:nvPr/>
        </p:nvSpPr>
        <p:spPr>
          <a:xfrm>
            <a:off x="276066" y="2249319"/>
            <a:ext cx="9576262" cy="4783738"/>
          </a:xfrm>
          <a:prstGeom prst="rect">
            <a:avLst/>
          </a:prstGeom>
          <a:blipFill>
            <a:blip r:embed="rId2" cstate="print"/>
            <a:stretch>
              <a:fillRect/>
            </a:stretch>
          </a:blipFill>
        </p:spPr>
        <p:txBody>
          <a:bodyPr wrap="square" lIns="0" tIns="0" rIns="0" bIns="0" rtlCol="0"/>
          <a:lstStyle/>
          <a:p>
            <a:endParaRPr sz="1980"/>
          </a:p>
        </p:txBody>
      </p:sp>
    </p:spTree>
    <p:extLst>
      <p:ext uri="{BB962C8B-B14F-4D97-AF65-F5344CB8AC3E}">
        <p14:creationId xmlns:p14="http://schemas.microsoft.com/office/powerpoint/2010/main" val="4639021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Extra slides: Other</a:t>
            </a:r>
            <a:r>
              <a:rPr spc="-90" dirty="0"/>
              <a:t> </a:t>
            </a:r>
            <a:r>
              <a:rPr spc="-5" dirty="0"/>
              <a:t>work</a:t>
            </a:r>
          </a:p>
        </p:txBody>
      </p:sp>
      <p:sp>
        <p:nvSpPr>
          <p:cNvPr id="3" name="object 3"/>
          <p:cNvSpPr txBox="1"/>
          <p:nvPr/>
        </p:nvSpPr>
        <p:spPr>
          <a:xfrm>
            <a:off x="899079" y="947312"/>
            <a:ext cx="7831455" cy="2033905"/>
          </a:xfrm>
          <a:prstGeom prst="rect">
            <a:avLst/>
          </a:prstGeom>
        </p:spPr>
        <p:txBody>
          <a:bodyPr vert="horz" wrap="square" lIns="0" tIns="0" rIns="0" bIns="0" rtlCol="0">
            <a:spAutoFit/>
          </a:bodyPr>
          <a:lstStyle/>
          <a:p>
            <a:pPr marL="371475" marR="5080" indent="-358775">
              <a:lnSpc>
                <a:spcPct val="116199"/>
              </a:lnSpc>
              <a:buClr>
                <a:srgbClr val="000000"/>
              </a:buClr>
              <a:buAutoNum type="arabicPeriod"/>
              <a:tabLst>
                <a:tab pos="371475" algn="l"/>
                <a:tab pos="372110" algn="l"/>
              </a:tabLst>
            </a:pPr>
            <a:r>
              <a:rPr sz="1400" dirty="0">
                <a:solidFill>
                  <a:srgbClr val="000080"/>
                </a:solidFill>
                <a:latin typeface="Gill Sans MT"/>
                <a:cs typeface="Gill Sans MT"/>
                <a:hlinkClick r:id="rId2"/>
              </a:rPr>
              <a:t>AHA EPI/Lifestyle 2015 Poster: Childhood body mass index (BMI) z-scores associated with low</a:t>
            </a:r>
            <a:r>
              <a:rPr sz="1400" spc="-100" dirty="0">
                <a:solidFill>
                  <a:srgbClr val="000080"/>
                </a:solidFill>
                <a:latin typeface="Gill Sans MT"/>
                <a:cs typeface="Gill Sans MT"/>
                <a:hlinkClick r:id="rId2"/>
              </a:rPr>
              <a:t> </a:t>
            </a:r>
            <a:r>
              <a:rPr sz="1400" dirty="0">
                <a:solidFill>
                  <a:srgbClr val="000080"/>
                </a:solidFill>
                <a:latin typeface="Gill Sans MT"/>
                <a:cs typeface="Gill Sans MT"/>
                <a:hlinkClick r:id="rId2"/>
              </a:rPr>
              <a:t>HDL-C  levels in adolescence in a Chilean</a:t>
            </a:r>
            <a:r>
              <a:rPr sz="1400" spc="-100" dirty="0">
                <a:solidFill>
                  <a:srgbClr val="000080"/>
                </a:solidFill>
                <a:latin typeface="Gill Sans MT"/>
                <a:cs typeface="Gill Sans MT"/>
                <a:hlinkClick r:id="rId2"/>
              </a:rPr>
              <a:t> </a:t>
            </a:r>
            <a:r>
              <a:rPr sz="1400" dirty="0">
                <a:solidFill>
                  <a:srgbClr val="000080"/>
                </a:solidFill>
                <a:latin typeface="Gill Sans MT"/>
                <a:cs typeface="Gill Sans MT"/>
                <a:hlinkClick r:id="rId2"/>
              </a:rPr>
              <a:t>cohort</a:t>
            </a:r>
            <a:endParaRPr sz="1400">
              <a:latin typeface="Gill Sans MT"/>
              <a:cs typeface="Gill Sans MT"/>
            </a:endParaRPr>
          </a:p>
          <a:p>
            <a:pPr>
              <a:lnSpc>
                <a:spcPct val="100000"/>
              </a:lnSpc>
              <a:spcBef>
                <a:spcPts val="45"/>
              </a:spcBef>
              <a:buFont typeface="Gill Sans MT"/>
              <a:buAutoNum type="arabicPeriod"/>
            </a:pPr>
            <a:endParaRPr sz="1200">
              <a:latin typeface="Times New Roman"/>
              <a:cs typeface="Times New Roman"/>
            </a:endParaRPr>
          </a:p>
          <a:p>
            <a:pPr marL="371475" marR="56515" indent="-358775">
              <a:lnSpc>
                <a:spcPct val="116199"/>
              </a:lnSpc>
              <a:buClr>
                <a:srgbClr val="000000"/>
              </a:buClr>
              <a:buAutoNum type="arabicPeriod"/>
              <a:tabLst>
                <a:tab pos="371475" algn="l"/>
                <a:tab pos="372110" algn="l"/>
              </a:tabLst>
            </a:pPr>
            <a:r>
              <a:rPr sz="1400" dirty="0">
                <a:solidFill>
                  <a:srgbClr val="000080"/>
                </a:solidFill>
                <a:latin typeface="Gill Sans MT"/>
                <a:cs typeface="Gill Sans MT"/>
                <a:hlinkClick r:id="rId3"/>
              </a:rPr>
              <a:t>UNC EPID 726 class presentation in advance of AHA predoctoral (successful) grant application</a:t>
            </a:r>
            <a:r>
              <a:rPr sz="1400" spc="-100" dirty="0">
                <a:solidFill>
                  <a:srgbClr val="000080"/>
                </a:solidFill>
                <a:latin typeface="Gill Sans MT"/>
                <a:cs typeface="Gill Sans MT"/>
                <a:hlinkClick r:id="rId3"/>
              </a:rPr>
              <a:t> </a:t>
            </a:r>
            <a:r>
              <a:rPr sz="1400" dirty="0">
                <a:solidFill>
                  <a:srgbClr val="000080"/>
                </a:solidFill>
                <a:latin typeface="Gill Sans MT"/>
                <a:cs typeface="Gill Sans MT"/>
                <a:hlinkClick r:id="rId3"/>
              </a:rPr>
              <a:t>(2016-  2018)</a:t>
            </a:r>
            <a:endParaRPr sz="1400">
              <a:latin typeface="Gill Sans MT"/>
              <a:cs typeface="Gill Sans MT"/>
            </a:endParaRPr>
          </a:p>
          <a:p>
            <a:pPr>
              <a:lnSpc>
                <a:spcPct val="100000"/>
              </a:lnSpc>
              <a:spcBef>
                <a:spcPts val="30"/>
              </a:spcBef>
              <a:buFont typeface="Gill Sans MT"/>
              <a:buAutoNum type="arabicPeriod"/>
            </a:pPr>
            <a:endParaRPr sz="1450">
              <a:latin typeface="Times New Roman"/>
              <a:cs typeface="Times New Roman"/>
            </a:endParaRPr>
          </a:p>
          <a:p>
            <a:pPr marL="371475" indent="-358775">
              <a:lnSpc>
                <a:spcPct val="100000"/>
              </a:lnSpc>
              <a:buClr>
                <a:srgbClr val="000000"/>
              </a:buClr>
              <a:buAutoNum type="arabicPeriod"/>
              <a:tabLst>
                <a:tab pos="371475" algn="l"/>
                <a:tab pos="372110" algn="l"/>
              </a:tabLst>
            </a:pPr>
            <a:r>
              <a:rPr sz="1400" dirty="0">
                <a:solidFill>
                  <a:srgbClr val="000080"/>
                </a:solidFill>
                <a:latin typeface="Gill Sans MT"/>
                <a:cs typeface="Gill Sans MT"/>
                <a:hlinkClick r:id="rId4"/>
              </a:rPr>
              <a:t>Questions about analyses? Please visit the github web</a:t>
            </a:r>
            <a:r>
              <a:rPr sz="1400" spc="-100" dirty="0">
                <a:solidFill>
                  <a:srgbClr val="000080"/>
                </a:solidFill>
                <a:latin typeface="Gill Sans MT"/>
                <a:cs typeface="Gill Sans MT"/>
                <a:hlinkClick r:id="rId4"/>
              </a:rPr>
              <a:t> </a:t>
            </a:r>
            <a:r>
              <a:rPr sz="1400" dirty="0">
                <a:solidFill>
                  <a:srgbClr val="000080"/>
                </a:solidFill>
                <a:latin typeface="Gill Sans MT"/>
                <a:cs typeface="Gill Sans MT"/>
                <a:hlinkClick r:id="rId4"/>
              </a:rPr>
              <a:t>page!</a:t>
            </a:r>
            <a:endParaRPr sz="1400">
              <a:latin typeface="Gill Sans MT"/>
              <a:cs typeface="Gill Sans MT"/>
            </a:endParaRPr>
          </a:p>
          <a:p>
            <a:pPr>
              <a:lnSpc>
                <a:spcPct val="100000"/>
              </a:lnSpc>
              <a:spcBef>
                <a:spcPts val="10"/>
              </a:spcBef>
              <a:buFont typeface="Gill Sans MT"/>
              <a:buAutoNum type="arabicPeriod"/>
            </a:pPr>
            <a:endParaRPr sz="1400">
              <a:latin typeface="Times New Roman"/>
              <a:cs typeface="Times New Roman"/>
            </a:endParaRPr>
          </a:p>
          <a:p>
            <a:pPr marL="371475" indent="-358775">
              <a:lnSpc>
                <a:spcPct val="100000"/>
              </a:lnSpc>
              <a:buClr>
                <a:srgbClr val="000000"/>
              </a:buClr>
              <a:buAutoNum type="arabicPeriod"/>
              <a:tabLst>
                <a:tab pos="371475" algn="l"/>
                <a:tab pos="372110" algn="l"/>
              </a:tabLst>
            </a:pPr>
            <a:r>
              <a:rPr sz="1400" dirty="0">
                <a:solidFill>
                  <a:srgbClr val="000080"/>
                </a:solidFill>
                <a:latin typeface="Gill Sans MT"/>
                <a:cs typeface="Gill Sans MT"/>
                <a:hlinkClick r:id="rId5"/>
              </a:rPr>
              <a:t>Assistance with slides by Ann Von Holle, doctoral</a:t>
            </a:r>
            <a:r>
              <a:rPr sz="1400" spc="-100" dirty="0">
                <a:solidFill>
                  <a:srgbClr val="000080"/>
                </a:solidFill>
                <a:latin typeface="Gill Sans MT"/>
                <a:cs typeface="Gill Sans MT"/>
                <a:hlinkClick r:id="rId5"/>
              </a:rPr>
              <a:t> </a:t>
            </a:r>
            <a:r>
              <a:rPr sz="1400" dirty="0">
                <a:solidFill>
                  <a:srgbClr val="000080"/>
                </a:solidFill>
                <a:latin typeface="Gill Sans MT"/>
                <a:cs typeface="Gill Sans MT"/>
                <a:hlinkClick r:id="rId5"/>
              </a:rPr>
              <a:t>student</a:t>
            </a:r>
            <a:endParaRPr sz="1400">
              <a:latin typeface="Gill Sans MT"/>
              <a:cs typeface="Gill Sans M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1463"/>
            <a:ext cx="6368161" cy="830997"/>
          </a:xfrm>
        </p:spPr>
        <p:txBody>
          <a:bodyPr/>
          <a:lstStyle/>
          <a:p>
            <a:r>
              <a:rPr lang="en-US" sz="5400" b="1" dirty="0" smtClean="0">
                <a:latin typeface="+mn-lt"/>
              </a:rPr>
              <a:t>Acknowledgements</a:t>
            </a:r>
            <a:endParaRPr lang="en-US" sz="5400" b="1" dirty="0">
              <a:latin typeface="+mn-lt"/>
            </a:endParaRPr>
          </a:p>
        </p:txBody>
      </p:sp>
      <p:sp>
        <p:nvSpPr>
          <p:cNvPr id="3" name="Content Placeholder 2"/>
          <p:cNvSpPr>
            <a:spLocks noGrp="1"/>
          </p:cNvSpPr>
          <p:nvPr>
            <p:ph idx="1"/>
          </p:nvPr>
        </p:nvSpPr>
        <p:spPr>
          <a:xfrm>
            <a:off x="78592" y="2743200"/>
            <a:ext cx="9724430" cy="3569143"/>
          </a:xfrm>
        </p:spPr>
        <p:txBody>
          <a:bodyPr>
            <a:normAutofit lnSpcReduction="10000"/>
          </a:bodyPr>
          <a:lstStyle/>
          <a:p>
            <a:r>
              <a:rPr lang="en-US" sz="2784" b="1" dirty="0"/>
              <a:t>Cardiovascular Genetic Epidemiology </a:t>
            </a:r>
            <a:r>
              <a:rPr lang="en-US" sz="2784" b="1" dirty="0" smtClean="0"/>
              <a:t>Laboratory</a:t>
            </a:r>
          </a:p>
          <a:p>
            <a:endParaRPr lang="en-US" sz="2784" b="1" dirty="0"/>
          </a:p>
          <a:p>
            <a:pPr lvl="1">
              <a:spcBef>
                <a:spcPts val="600"/>
              </a:spcBef>
              <a:spcAft>
                <a:spcPts val="600"/>
              </a:spcAft>
            </a:pPr>
            <a:r>
              <a:rPr lang="en-US" sz="2088" b="1" dirty="0"/>
              <a:t>Affiliated Faculty: Gerardo Heiss, Christy Avery, Eric Whitsel, Kimon Divaris, Misa Graff, Kristin Young</a:t>
            </a:r>
          </a:p>
          <a:p>
            <a:pPr lvl="1">
              <a:spcBef>
                <a:spcPts val="600"/>
              </a:spcBef>
              <a:spcAft>
                <a:spcPts val="600"/>
              </a:spcAft>
            </a:pPr>
            <a:r>
              <a:rPr lang="en-US" sz="2088" b="1" dirty="0"/>
              <a:t>Post-Doctoral Scientists:  Anne Justice, Cary Agler, Heather Highland </a:t>
            </a:r>
          </a:p>
          <a:p>
            <a:pPr lvl="1">
              <a:spcBef>
                <a:spcPts val="600"/>
              </a:spcBef>
              <a:spcAft>
                <a:spcPts val="600"/>
              </a:spcAft>
            </a:pPr>
            <a:r>
              <a:rPr lang="en-US" sz="2088" b="1" dirty="0"/>
              <a:t>Pre-Doctoral Fellows:  Sachiko Yoneyama,  Ann Von Holle, Shelly Ann Love, Victoria Buchanan</a:t>
            </a:r>
          </a:p>
          <a:p>
            <a:pPr lvl="1">
              <a:spcBef>
                <a:spcPts val="600"/>
              </a:spcBef>
              <a:spcAft>
                <a:spcPts val="600"/>
              </a:spcAft>
            </a:pPr>
            <a:r>
              <a:rPr lang="en-US" sz="2088" b="1" dirty="0"/>
              <a:t>Programmers: </a:t>
            </a:r>
            <a:r>
              <a:rPr lang="en-US" sz="2088" b="1" dirty="0" err="1"/>
              <a:t>Yujie</a:t>
            </a:r>
            <a:r>
              <a:rPr lang="en-US" sz="2088" b="1" dirty="0"/>
              <a:t> Wang, Rebecca Rohde</a:t>
            </a:r>
          </a:p>
          <a:p>
            <a:pPr lvl="1">
              <a:spcBef>
                <a:spcPts val="600"/>
              </a:spcBef>
              <a:spcAft>
                <a:spcPts val="600"/>
              </a:spcAft>
            </a:pPr>
            <a:r>
              <a:rPr lang="en-US" sz="2088" b="1" dirty="0"/>
              <a:t>IT: Dick Howard</a:t>
            </a:r>
          </a:p>
          <a:p>
            <a:pPr lvl="1"/>
            <a:endParaRPr lang="en-US" sz="2088" b="1" dirty="0"/>
          </a:p>
        </p:txBody>
      </p:sp>
      <p:sp>
        <p:nvSpPr>
          <p:cNvPr id="4" name="Content Placeholder 2"/>
          <p:cNvSpPr txBox="1">
            <a:spLocks/>
          </p:cNvSpPr>
          <p:nvPr/>
        </p:nvSpPr>
        <p:spPr>
          <a:xfrm>
            <a:off x="5032136" y="2095543"/>
            <a:ext cx="3807519" cy="4595145"/>
          </a:xfrm>
          <a:prstGeom prst="rect">
            <a:avLst/>
          </a:prstGeom>
        </p:spPr>
        <p:txBody>
          <a:bodyPr vert="horz" lIns="100442" tIns="50222" rIns="100442" bIns="50222" rtlCol="0">
            <a:normAutofit/>
          </a:bodyPr>
          <a:lstStyle>
            <a:lvl1pPr marL="342900" indent="-342900" algn="l" defTabSz="457200" rtl="0" eaLnBrk="1" latinLnBrk="0" hangingPunct="1">
              <a:spcBef>
                <a:spcPct val="20000"/>
              </a:spcBef>
              <a:buClr>
                <a:srgbClr val="FF0000"/>
              </a:buClr>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Clr>
                <a:srgbClr val="0000FF"/>
              </a:buClr>
              <a:buSzPct val="75000"/>
              <a:buFont typeface="Wingdings" charset="2"/>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166" b="1" dirty="0">
              <a:solidFill>
                <a:prstClr val="black"/>
              </a:solidFill>
            </a:endParaRPr>
          </a:p>
        </p:txBody>
      </p:sp>
      <p:pic>
        <p:nvPicPr>
          <p:cNvPr id="64516" name="Picture 4" descr="C:\Users\knorth\AppData\Local\Microsoft\Windows\Temporary Internet Files\Content.IE5\TQV9LLG0\MC90038364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0086" y="181094"/>
            <a:ext cx="2313636" cy="2562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311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5"/>
          <p:cNvGrpSpPr/>
          <p:nvPr/>
        </p:nvGrpSpPr>
        <p:grpSpPr>
          <a:xfrm>
            <a:off x="0" y="163830"/>
            <a:ext cx="9938883" cy="7124700"/>
            <a:chOff x="-59264" y="-762000"/>
            <a:chExt cx="9143999" cy="6477000"/>
          </a:xfrm>
        </p:grpSpPr>
        <p:sp>
          <p:nvSpPr>
            <p:cNvPr id="112" name="Rounded Rectangle 111"/>
            <p:cNvSpPr/>
            <p:nvPr/>
          </p:nvSpPr>
          <p:spPr>
            <a:xfrm>
              <a:off x="-59264" y="-762000"/>
              <a:ext cx="1524000" cy="1524000"/>
            </a:xfrm>
            <a:prstGeom prst="roundRect">
              <a:avLst/>
            </a:pr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760" b="1" dirty="0">
                  <a:solidFill>
                    <a:prstClr val="black"/>
                  </a:solidFill>
                </a:rPr>
                <a:t>Uterine Environment, Diet, Physical Activity, SES</a:t>
              </a:r>
            </a:p>
          </p:txBody>
        </p:sp>
        <p:sp>
          <p:nvSpPr>
            <p:cNvPr id="113" name="Rounded Rectangle 112"/>
            <p:cNvSpPr/>
            <p:nvPr/>
          </p:nvSpPr>
          <p:spPr>
            <a:xfrm>
              <a:off x="533400" y="2362200"/>
              <a:ext cx="1371600" cy="1600200"/>
            </a:xfrm>
            <a:prstGeom prst="roundRect">
              <a:avLst/>
            </a:prstGeom>
            <a:solidFill>
              <a:schemeClr val="accent3">
                <a:lumMod val="60000"/>
                <a:lumOff val="40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760" b="1" dirty="0">
                  <a:solidFill>
                    <a:prstClr val="black"/>
                  </a:solidFill>
                </a:rPr>
                <a:t>Genetic Sequence Variation</a:t>
              </a:r>
            </a:p>
          </p:txBody>
        </p:sp>
        <p:cxnSp>
          <p:nvCxnSpPr>
            <p:cNvPr id="114" name="Straight Arrow Connector 113"/>
            <p:cNvCxnSpPr/>
            <p:nvPr/>
          </p:nvCxnSpPr>
          <p:spPr>
            <a:xfrm>
              <a:off x="1590192" y="-304800"/>
              <a:ext cx="543408" cy="152400"/>
            </a:xfrm>
            <a:prstGeom prst="straightConnector1">
              <a:avLst/>
            </a:prstGeom>
            <a:ln w="412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flipV="1">
              <a:off x="1981200" y="2667000"/>
              <a:ext cx="533400" cy="304800"/>
            </a:xfrm>
            <a:prstGeom prst="straightConnector1">
              <a:avLst/>
            </a:prstGeom>
            <a:ln w="412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V="1">
              <a:off x="8671328" y="4166533"/>
              <a:ext cx="0" cy="242048"/>
            </a:xfrm>
            <a:prstGeom prst="line">
              <a:avLst/>
            </a:prstGeom>
          </p:spPr>
          <p:style>
            <a:lnRef idx="1">
              <a:schemeClr val="accent1"/>
            </a:lnRef>
            <a:fillRef idx="0">
              <a:schemeClr val="accent1"/>
            </a:fillRef>
            <a:effectRef idx="0">
              <a:schemeClr val="accent1"/>
            </a:effectRef>
            <a:fontRef idx="minor">
              <a:schemeClr val="tx1"/>
            </a:fontRef>
          </p:style>
        </p:cxnSp>
        <p:sp>
          <p:nvSpPr>
            <p:cNvPr id="220" name="Rounded Rectangle 219"/>
            <p:cNvSpPr/>
            <p:nvPr/>
          </p:nvSpPr>
          <p:spPr>
            <a:xfrm>
              <a:off x="7086600" y="2819400"/>
              <a:ext cx="1998135" cy="2895600"/>
            </a:xfrm>
            <a:prstGeom prst="roundRect">
              <a:avLst/>
            </a:prstGeom>
            <a:solidFill>
              <a:schemeClr val="accent2">
                <a:lumMod val="40000"/>
                <a:lumOff val="6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980" b="1" i="1" dirty="0">
                  <a:solidFill>
                    <a:prstClr val="black"/>
                  </a:solidFill>
                </a:rPr>
                <a:t>Cardiometabolic Disease</a:t>
              </a:r>
            </a:p>
            <a:p>
              <a:pPr>
                <a:buClr>
                  <a:srgbClr val="4F81BD"/>
                </a:buClr>
                <a:buSzPct val="107000"/>
                <a:buFont typeface="Wingdings" pitchFamily="2" charset="2"/>
                <a:buChar char="§"/>
              </a:pPr>
              <a:r>
                <a:rPr lang="en-US" sz="1760" b="1" dirty="0">
                  <a:solidFill>
                    <a:prstClr val="black"/>
                  </a:solidFill>
                </a:rPr>
                <a:t>High blood sugar</a:t>
              </a:r>
            </a:p>
            <a:p>
              <a:pPr>
                <a:buClr>
                  <a:srgbClr val="4F81BD"/>
                </a:buClr>
                <a:buSzPct val="107000"/>
                <a:buFont typeface="Wingdings" pitchFamily="2" charset="2"/>
                <a:buChar char="§"/>
              </a:pPr>
              <a:r>
                <a:rPr lang="en-US" sz="1760" b="1" dirty="0">
                  <a:solidFill>
                    <a:prstClr val="black"/>
                  </a:solidFill>
                </a:rPr>
                <a:t>High cholesterol</a:t>
              </a:r>
            </a:p>
            <a:p>
              <a:pPr>
                <a:buClr>
                  <a:srgbClr val="4F81BD"/>
                </a:buClr>
                <a:buSzPct val="107000"/>
                <a:buFont typeface="Wingdings" pitchFamily="2" charset="2"/>
                <a:buChar char="§"/>
              </a:pPr>
              <a:r>
                <a:rPr lang="en-US" sz="1760" b="1" dirty="0">
                  <a:solidFill>
                    <a:prstClr val="black"/>
                  </a:solidFill>
                </a:rPr>
                <a:t>High blood </a:t>
              </a:r>
              <a:r>
                <a:rPr lang="en-US" sz="1760" b="1" dirty="0" smtClean="0">
                  <a:solidFill>
                    <a:prstClr val="black"/>
                  </a:solidFill>
                </a:rPr>
                <a:t>pressure</a:t>
              </a:r>
              <a:endParaRPr lang="en-US" sz="1760" b="1" dirty="0">
                <a:solidFill>
                  <a:prstClr val="black"/>
                </a:solidFill>
              </a:endParaRPr>
            </a:p>
          </p:txBody>
        </p:sp>
        <p:grpSp>
          <p:nvGrpSpPr>
            <p:cNvPr id="222" name="Group 221"/>
            <p:cNvGrpSpPr/>
            <p:nvPr/>
          </p:nvGrpSpPr>
          <p:grpSpPr>
            <a:xfrm>
              <a:off x="1613532" y="-685800"/>
              <a:ext cx="7195855" cy="3192010"/>
              <a:chOff x="1613532" y="-660399"/>
              <a:chExt cx="7195855" cy="3192010"/>
            </a:xfrm>
          </p:grpSpPr>
          <p:pic>
            <p:nvPicPr>
              <p:cNvPr id="227" name="Picture 4"/>
              <p:cNvPicPr>
                <a:picLocks noChangeAspect="1" noChangeArrowheads="1"/>
              </p:cNvPicPr>
              <p:nvPr/>
            </p:nvPicPr>
            <p:blipFill rotWithShape="1">
              <a:blip r:embed="rId3" cstate="print"/>
              <a:srcRect l="1155" r="15516"/>
              <a:stretch/>
            </p:blipFill>
            <p:spPr bwMode="auto">
              <a:xfrm>
                <a:off x="2966774" y="-279399"/>
                <a:ext cx="4974961" cy="1705480"/>
              </a:xfrm>
              <a:prstGeom prst="rect">
                <a:avLst/>
              </a:prstGeom>
              <a:noFill/>
              <a:ln w="9525">
                <a:noFill/>
                <a:miter lim="800000"/>
                <a:headEnd/>
                <a:tailEnd/>
              </a:ln>
            </p:spPr>
          </p:pic>
          <p:sp>
            <p:nvSpPr>
              <p:cNvPr id="224" name="TextBox 223"/>
              <p:cNvSpPr txBox="1"/>
              <p:nvPr/>
            </p:nvSpPr>
            <p:spPr>
              <a:xfrm>
                <a:off x="3141134" y="2139896"/>
                <a:ext cx="3458286" cy="391715"/>
              </a:xfrm>
              <a:prstGeom prst="rect">
                <a:avLst/>
              </a:prstGeom>
              <a:noFill/>
            </p:spPr>
            <p:txBody>
              <a:bodyPr wrap="none" rtlCol="0">
                <a:spAutoFit/>
              </a:bodyPr>
              <a:lstStyle/>
              <a:p>
                <a:r>
                  <a:rPr lang="en-US" sz="2200" b="1" i="1" dirty="0" smtClean="0">
                    <a:solidFill>
                      <a:prstClr val="black"/>
                    </a:solidFill>
                    <a:latin typeface="Calibri"/>
                  </a:rPr>
                  <a:t>Weight </a:t>
                </a:r>
                <a:r>
                  <a:rPr lang="en-US" sz="2200" b="1" i="1" dirty="0">
                    <a:solidFill>
                      <a:prstClr val="black"/>
                    </a:solidFill>
                    <a:latin typeface="Calibri"/>
                  </a:rPr>
                  <a:t>and Adiposity Changes</a:t>
                </a:r>
              </a:p>
            </p:txBody>
          </p:sp>
          <p:sp>
            <p:nvSpPr>
              <p:cNvPr id="225" name="Right Arrow 224"/>
              <p:cNvSpPr/>
              <p:nvPr/>
            </p:nvSpPr>
            <p:spPr>
              <a:xfrm>
                <a:off x="2247901" y="1981200"/>
                <a:ext cx="6246194" cy="187334"/>
              </a:xfrm>
              <a:prstGeom prst="rightArrow">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980">
                  <a:solidFill>
                    <a:prstClr val="white"/>
                  </a:solidFill>
                </a:endParaRPr>
              </a:p>
            </p:txBody>
          </p:sp>
          <p:sp>
            <p:nvSpPr>
              <p:cNvPr id="226" name="Oval 225"/>
              <p:cNvSpPr/>
              <p:nvPr/>
            </p:nvSpPr>
            <p:spPr>
              <a:xfrm>
                <a:off x="1613532" y="-660399"/>
                <a:ext cx="7195855" cy="2495067"/>
              </a:xfrm>
              <a:prstGeom prst="ellipse">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980">
                  <a:solidFill>
                    <a:prstClr val="white"/>
                  </a:solidFill>
                </a:endParaRPr>
              </a:p>
            </p:txBody>
          </p:sp>
        </p:grpSp>
      </p:grpSp>
      <p:pic>
        <p:nvPicPr>
          <p:cNvPr id="247" name="Picture 2" descr="http://creatia2013.files.wordpress.com/2013/03/dna.gif"/>
          <p:cNvPicPr>
            <a:picLocks noChangeAspect="1" noChangeArrowheads="1"/>
          </p:cNvPicPr>
          <p:nvPr/>
        </p:nvPicPr>
        <p:blipFill>
          <a:blip r:embed="rId4" cstate="print"/>
          <a:srcRect/>
          <a:stretch>
            <a:fillRect/>
          </a:stretch>
        </p:blipFill>
        <p:spPr bwMode="auto">
          <a:xfrm>
            <a:off x="1005840" y="4648200"/>
            <a:ext cx="731790" cy="586741"/>
          </a:xfrm>
          <a:prstGeom prst="rect">
            <a:avLst/>
          </a:prstGeom>
          <a:noFill/>
        </p:spPr>
      </p:pic>
      <p:sp>
        <p:nvSpPr>
          <p:cNvPr id="91" name="TextBox 90"/>
          <p:cNvSpPr txBox="1"/>
          <p:nvPr/>
        </p:nvSpPr>
        <p:spPr>
          <a:xfrm>
            <a:off x="289230" y="2286000"/>
            <a:ext cx="1844370" cy="1320275"/>
          </a:xfrm>
          <a:prstGeom prst="rect">
            <a:avLst/>
          </a:prstGeom>
          <a:noFill/>
        </p:spPr>
        <p:txBody>
          <a:bodyPr wrap="square" lIns="100496" tIns="50249" rIns="100496" bIns="50249" rtlCol="0">
            <a:spAutoFit/>
          </a:bodyPr>
          <a:lstStyle/>
          <a:p>
            <a:r>
              <a:rPr lang="en-US" sz="1980" b="1" smtClean="0">
                <a:solidFill>
                  <a:prstClr val="black"/>
                </a:solidFill>
                <a:latin typeface="Calibri"/>
              </a:rPr>
              <a:t>Genetic Association Studies</a:t>
            </a:r>
            <a:endParaRPr lang="en-US" sz="1980" b="1" dirty="0">
              <a:solidFill>
                <a:prstClr val="black"/>
              </a:solidFill>
              <a:latin typeface="Calibri"/>
            </a:endParaRPr>
          </a:p>
          <a:p>
            <a:endParaRPr lang="en-US" sz="1980" b="1" dirty="0">
              <a:solidFill>
                <a:prstClr val="black"/>
              </a:solidFill>
              <a:latin typeface="Calibri"/>
            </a:endParaRPr>
          </a:p>
        </p:txBody>
      </p:sp>
      <p:cxnSp>
        <p:nvCxnSpPr>
          <p:cNvPr id="92" name="Straight Arrow Connector 91"/>
          <p:cNvCxnSpPr/>
          <p:nvPr/>
        </p:nvCxnSpPr>
        <p:spPr>
          <a:xfrm flipV="1">
            <a:off x="1814413" y="2606884"/>
            <a:ext cx="570857" cy="275651"/>
          </a:xfrm>
          <a:prstGeom prst="straightConnector1">
            <a:avLst/>
          </a:prstGeom>
          <a:ln w="730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8852748" y="3726180"/>
            <a:ext cx="451274" cy="487115"/>
          </a:xfrm>
          <a:prstGeom prst="straightConnector1">
            <a:avLst/>
          </a:prstGeom>
          <a:ln w="4127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57200" y="6010870"/>
            <a:ext cx="7010400" cy="1015663"/>
          </a:xfrm>
          <a:prstGeom prst="rect">
            <a:avLst/>
          </a:prstGeom>
        </p:spPr>
        <p:txBody>
          <a:bodyPr wrap="square">
            <a:spAutoFit/>
          </a:bodyPr>
          <a:lstStyle/>
          <a:p>
            <a:r>
              <a:rPr lang="en-US" sz="2000" b="1" dirty="0"/>
              <a:t>Hispanics and especially Latin Americans are at high </a:t>
            </a:r>
            <a:r>
              <a:rPr lang="en-US" sz="2000" b="1" dirty="0" smtClean="0"/>
              <a:t>risk for </a:t>
            </a:r>
            <a:r>
              <a:rPr lang="en-US" sz="2000" b="1" dirty="0" err="1"/>
              <a:t>c</a:t>
            </a:r>
            <a:r>
              <a:rPr lang="en-US" sz="2000" b="1" dirty="0" err="1" smtClean="0"/>
              <a:t>ardiometabolic</a:t>
            </a:r>
            <a:r>
              <a:rPr lang="en-US" sz="2000" b="1" dirty="0" smtClean="0"/>
              <a:t> disease, </a:t>
            </a:r>
            <a:r>
              <a:rPr lang="en-US" sz="2000" b="1" dirty="0"/>
              <a:t>with rapid expansion of obesity </a:t>
            </a:r>
            <a:r>
              <a:rPr lang="en-US" sz="2000" b="1" dirty="0" smtClean="0"/>
              <a:t>in </a:t>
            </a:r>
            <a:r>
              <a:rPr lang="en-US" sz="2000" b="1" dirty="0"/>
              <a:t>the context of accelerating urbanization.</a:t>
            </a:r>
          </a:p>
        </p:txBody>
      </p:sp>
    </p:spTree>
    <p:extLst>
      <p:ext uri="{BB962C8B-B14F-4D97-AF65-F5344CB8AC3E}">
        <p14:creationId xmlns:p14="http://schemas.microsoft.com/office/powerpoint/2010/main" val="14373762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5"/>
          <p:cNvGrpSpPr/>
          <p:nvPr/>
        </p:nvGrpSpPr>
        <p:grpSpPr>
          <a:xfrm>
            <a:off x="621948" y="247650"/>
            <a:ext cx="9322284" cy="7052310"/>
            <a:chOff x="1112891" y="-685800"/>
            <a:chExt cx="8576715" cy="6411191"/>
          </a:xfrm>
        </p:grpSpPr>
        <p:sp>
          <p:nvSpPr>
            <p:cNvPr id="113" name="Rounded Rectangle 112"/>
            <p:cNvSpPr/>
            <p:nvPr/>
          </p:nvSpPr>
          <p:spPr>
            <a:xfrm>
              <a:off x="1112891" y="2615045"/>
              <a:ext cx="1180437" cy="1600200"/>
            </a:xfrm>
            <a:prstGeom prst="roundRect">
              <a:avLst/>
            </a:prstGeom>
            <a:solidFill>
              <a:schemeClr val="accent3">
                <a:lumMod val="60000"/>
                <a:lumOff val="40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760" b="1" dirty="0">
                  <a:solidFill>
                    <a:prstClr val="black"/>
                  </a:solidFill>
                </a:rPr>
                <a:t>Genetic Sequence Variation</a:t>
              </a:r>
            </a:p>
          </p:txBody>
        </p:sp>
        <p:cxnSp>
          <p:nvCxnSpPr>
            <p:cNvPr id="115" name="Straight Arrow Connector 114"/>
            <p:cNvCxnSpPr/>
            <p:nvPr/>
          </p:nvCxnSpPr>
          <p:spPr>
            <a:xfrm flipV="1">
              <a:off x="1981200" y="2275609"/>
              <a:ext cx="533400" cy="304800"/>
            </a:xfrm>
            <a:prstGeom prst="straightConnector1">
              <a:avLst/>
            </a:prstGeom>
            <a:ln w="412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V="1">
              <a:off x="8671328" y="4166533"/>
              <a:ext cx="0" cy="242048"/>
            </a:xfrm>
            <a:prstGeom prst="line">
              <a:avLst/>
            </a:prstGeom>
          </p:spPr>
          <p:style>
            <a:lnRef idx="1">
              <a:schemeClr val="accent1"/>
            </a:lnRef>
            <a:fillRef idx="0">
              <a:schemeClr val="accent1"/>
            </a:fillRef>
            <a:effectRef idx="0">
              <a:schemeClr val="accent1"/>
            </a:effectRef>
            <a:fontRef idx="minor">
              <a:schemeClr val="tx1"/>
            </a:fontRef>
          </p:style>
        </p:cxnSp>
        <p:sp>
          <p:nvSpPr>
            <p:cNvPr id="220" name="Rounded Rectangle 219"/>
            <p:cNvSpPr/>
            <p:nvPr/>
          </p:nvSpPr>
          <p:spPr>
            <a:xfrm>
              <a:off x="7691471" y="2829791"/>
              <a:ext cx="1998135" cy="2895600"/>
            </a:xfrm>
            <a:prstGeom prst="roundRect">
              <a:avLst/>
            </a:prstGeom>
            <a:solidFill>
              <a:schemeClr val="accent2">
                <a:lumMod val="40000"/>
                <a:lumOff val="6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980" b="1" i="1" dirty="0">
                  <a:solidFill>
                    <a:prstClr val="black"/>
                  </a:solidFill>
                </a:rPr>
                <a:t>Cardiometabolic Disease</a:t>
              </a:r>
            </a:p>
            <a:p>
              <a:pPr>
                <a:buClr>
                  <a:srgbClr val="4F81BD"/>
                </a:buClr>
                <a:buSzPct val="107000"/>
                <a:buFont typeface="Wingdings" pitchFamily="2" charset="2"/>
                <a:buChar char="§"/>
              </a:pPr>
              <a:r>
                <a:rPr lang="en-US" sz="1760" b="1" dirty="0">
                  <a:solidFill>
                    <a:prstClr val="black"/>
                  </a:solidFill>
                </a:rPr>
                <a:t>High blood sugar</a:t>
              </a:r>
            </a:p>
            <a:p>
              <a:pPr>
                <a:buClr>
                  <a:srgbClr val="4F81BD"/>
                </a:buClr>
                <a:buSzPct val="107000"/>
                <a:buFont typeface="Wingdings" pitchFamily="2" charset="2"/>
                <a:buChar char="§"/>
              </a:pPr>
              <a:r>
                <a:rPr lang="en-US" sz="1760" b="1" dirty="0">
                  <a:solidFill>
                    <a:prstClr val="black"/>
                  </a:solidFill>
                </a:rPr>
                <a:t>High cholesterol</a:t>
              </a:r>
            </a:p>
            <a:p>
              <a:pPr>
                <a:buClr>
                  <a:srgbClr val="4F81BD"/>
                </a:buClr>
                <a:buSzPct val="107000"/>
                <a:buFont typeface="Wingdings" pitchFamily="2" charset="2"/>
                <a:buChar char="§"/>
              </a:pPr>
              <a:r>
                <a:rPr lang="en-US" sz="1760" b="1" dirty="0">
                  <a:solidFill>
                    <a:prstClr val="black"/>
                  </a:solidFill>
                </a:rPr>
                <a:t>High blood </a:t>
              </a:r>
              <a:r>
                <a:rPr lang="en-US" sz="1760" b="1" dirty="0" smtClean="0">
                  <a:solidFill>
                    <a:prstClr val="black"/>
                  </a:solidFill>
                </a:rPr>
                <a:t>pressure</a:t>
              </a:r>
              <a:endParaRPr lang="en-US" sz="1760" b="1" dirty="0">
                <a:solidFill>
                  <a:prstClr val="black"/>
                </a:solidFill>
              </a:endParaRPr>
            </a:p>
          </p:txBody>
        </p:sp>
        <p:grpSp>
          <p:nvGrpSpPr>
            <p:cNvPr id="222" name="Group 221"/>
            <p:cNvGrpSpPr/>
            <p:nvPr/>
          </p:nvGrpSpPr>
          <p:grpSpPr>
            <a:xfrm>
              <a:off x="1613532" y="-685800"/>
              <a:ext cx="7195855" cy="3192010"/>
              <a:chOff x="1613532" y="-660399"/>
              <a:chExt cx="7195855" cy="3192010"/>
            </a:xfrm>
          </p:grpSpPr>
          <p:pic>
            <p:nvPicPr>
              <p:cNvPr id="227" name="Picture 4"/>
              <p:cNvPicPr>
                <a:picLocks noChangeAspect="1" noChangeArrowheads="1"/>
              </p:cNvPicPr>
              <p:nvPr/>
            </p:nvPicPr>
            <p:blipFill rotWithShape="1">
              <a:blip r:embed="rId3" cstate="print"/>
              <a:srcRect l="1155" r="15516"/>
              <a:stretch/>
            </p:blipFill>
            <p:spPr bwMode="auto">
              <a:xfrm>
                <a:off x="2966774" y="-279399"/>
                <a:ext cx="4974961" cy="1705480"/>
              </a:xfrm>
              <a:prstGeom prst="rect">
                <a:avLst/>
              </a:prstGeom>
              <a:noFill/>
              <a:ln w="9525">
                <a:noFill/>
                <a:miter lim="800000"/>
                <a:headEnd/>
                <a:tailEnd/>
              </a:ln>
            </p:spPr>
          </p:pic>
          <p:sp>
            <p:nvSpPr>
              <p:cNvPr id="224" name="TextBox 223"/>
              <p:cNvSpPr txBox="1"/>
              <p:nvPr/>
            </p:nvSpPr>
            <p:spPr>
              <a:xfrm>
                <a:off x="3141134" y="2139896"/>
                <a:ext cx="4789440" cy="391715"/>
              </a:xfrm>
              <a:prstGeom prst="rect">
                <a:avLst/>
              </a:prstGeom>
              <a:noFill/>
            </p:spPr>
            <p:txBody>
              <a:bodyPr wrap="none" rtlCol="0">
                <a:spAutoFit/>
              </a:bodyPr>
              <a:lstStyle/>
              <a:p>
                <a:r>
                  <a:rPr lang="en-US" sz="2200" b="1" i="1" dirty="0">
                    <a:solidFill>
                      <a:prstClr val="black"/>
                    </a:solidFill>
                    <a:latin typeface="Calibri"/>
                  </a:rPr>
                  <a:t>Age-related Weight and Adiposity Changes</a:t>
                </a:r>
              </a:p>
            </p:txBody>
          </p:sp>
          <p:sp>
            <p:nvSpPr>
              <p:cNvPr id="225" name="Right Arrow 224"/>
              <p:cNvSpPr/>
              <p:nvPr/>
            </p:nvSpPr>
            <p:spPr>
              <a:xfrm>
                <a:off x="2247901" y="1981200"/>
                <a:ext cx="6246194" cy="187334"/>
              </a:xfrm>
              <a:prstGeom prst="rightArrow">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980">
                  <a:solidFill>
                    <a:prstClr val="white"/>
                  </a:solidFill>
                </a:endParaRPr>
              </a:p>
            </p:txBody>
          </p:sp>
          <p:sp>
            <p:nvSpPr>
              <p:cNvPr id="226" name="Oval 225"/>
              <p:cNvSpPr/>
              <p:nvPr/>
            </p:nvSpPr>
            <p:spPr>
              <a:xfrm>
                <a:off x="1613532" y="-660399"/>
                <a:ext cx="7195855" cy="2495067"/>
              </a:xfrm>
              <a:prstGeom prst="ellipse">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980">
                  <a:solidFill>
                    <a:prstClr val="white"/>
                  </a:solidFill>
                </a:endParaRPr>
              </a:p>
            </p:txBody>
          </p:sp>
        </p:grpSp>
      </p:grpSp>
      <p:pic>
        <p:nvPicPr>
          <p:cNvPr id="247" name="Picture 2" descr="http://creatia2013.files.wordpress.com/2013/03/dna.gif"/>
          <p:cNvPicPr>
            <a:picLocks noChangeAspect="1" noChangeArrowheads="1"/>
          </p:cNvPicPr>
          <p:nvPr/>
        </p:nvPicPr>
        <p:blipFill>
          <a:blip r:embed="rId4" cstate="print"/>
          <a:srcRect/>
          <a:stretch>
            <a:fillRect/>
          </a:stretch>
        </p:blipFill>
        <p:spPr bwMode="auto">
          <a:xfrm>
            <a:off x="868410" y="4876800"/>
            <a:ext cx="731790" cy="586741"/>
          </a:xfrm>
          <a:prstGeom prst="rect">
            <a:avLst/>
          </a:prstGeom>
          <a:noFill/>
        </p:spPr>
      </p:pic>
      <p:cxnSp>
        <p:nvCxnSpPr>
          <p:cNvPr id="95" name="Straight Arrow Connector 94"/>
          <p:cNvCxnSpPr/>
          <p:nvPr/>
        </p:nvCxnSpPr>
        <p:spPr>
          <a:xfrm>
            <a:off x="8852748" y="3581400"/>
            <a:ext cx="451274" cy="487115"/>
          </a:xfrm>
          <a:prstGeom prst="straightConnector1">
            <a:avLst/>
          </a:prstGeom>
          <a:ln w="4127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3107480" y="3886200"/>
            <a:ext cx="1388320" cy="1760220"/>
          </a:xfrm>
          <a:prstGeom prst="roundRect">
            <a:avLst/>
          </a:prstGeom>
          <a:solidFill>
            <a:schemeClr val="accent3">
              <a:lumMod val="60000"/>
              <a:lumOff val="40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760" b="1" dirty="0">
                <a:solidFill>
                  <a:prstClr val="black"/>
                </a:solidFill>
              </a:rPr>
              <a:t>Genetic Sequence Variation</a:t>
            </a:r>
          </a:p>
        </p:txBody>
      </p:sp>
      <p:sp>
        <p:nvSpPr>
          <p:cNvPr id="20" name="Rounded Rectangle 19"/>
          <p:cNvSpPr/>
          <p:nvPr/>
        </p:nvSpPr>
        <p:spPr>
          <a:xfrm>
            <a:off x="5638800" y="3886200"/>
            <a:ext cx="1342590" cy="1760220"/>
          </a:xfrm>
          <a:prstGeom prst="roundRect">
            <a:avLst/>
          </a:prstGeom>
          <a:solidFill>
            <a:schemeClr val="accent3">
              <a:lumMod val="60000"/>
              <a:lumOff val="40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760" b="1" dirty="0">
                <a:solidFill>
                  <a:prstClr val="black"/>
                </a:solidFill>
              </a:rPr>
              <a:t>Genetic Sequence Variation</a:t>
            </a:r>
          </a:p>
        </p:txBody>
      </p:sp>
      <p:pic>
        <p:nvPicPr>
          <p:cNvPr id="21" name="Picture 2" descr="http://creatia2013.files.wordpress.com/2013/03/dna.gif"/>
          <p:cNvPicPr>
            <a:picLocks noChangeAspect="1" noChangeArrowheads="1"/>
          </p:cNvPicPr>
          <p:nvPr/>
        </p:nvPicPr>
        <p:blipFill>
          <a:blip r:embed="rId4" cstate="print"/>
          <a:srcRect/>
          <a:stretch>
            <a:fillRect/>
          </a:stretch>
        </p:blipFill>
        <p:spPr bwMode="auto">
          <a:xfrm>
            <a:off x="3383010" y="4876800"/>
            <a:ext cx="731790" cy="586741"/>
          </a:xfrm>
          <a:prstGeom prst="rect">
            <a:avLst/>
          </a:prstGeom>
          <a:noFill/>
        </p:spPr>
      </p:pic>
      <p:pic>
        <p:nvPicPr>
          <p:cNvPr id="22" name="Picture 2" descr="http://creatia2013.files.wordpress.com/2013/03/dna.gif"/>
          <p:cNvPicPr>
            <a:picLocks noChangeAspect="1" noChangeArrowheads="1"/>
          </p:cNvPicPr>
          <p:nvPr/>
        </p:nvPicPr>
        <p:blipFill>
          <a:blip r:embed="rId4" cstate="print"/>
          <a:srcRect/>
          <a:stretch>
            <a:fillRect/>
          </a:stretch>
        </p:blipFill>
        <p:spPr bwMode="auto">
          <a:xfrm>
            <a:off x="5867400" y="4876800"/>
            <a:ext cx="731790" cy="586741"/>
          </a:xfrm>
          <a:prstGeom prst="rect">
            <a:avLst/>
          </a:prstGeom>
          <a:noFill/>
        </p:spPr>
      </p:pic>
      <p:cxnSp>
        <p:nvCxnSpPr>
          <p:cNvPr id="23" name="Straight Arrow Connector 22"/>
          <p:cNvCxnSpPr/>
          <p:nvPr/>
        </p:nvCxnSpPr>
        <p:spPr>
          <a:xfrm flipV="1">
            <a:off x="4610234" y="3743622"/>
            <a:ext cx="418966" cy="447378"/>
          </a:xfrm>
          <a:prstGeom prst="straightConnector1">
            <a:avLst/>
          </a:prstGeom>
          <a:ln w="412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7162800" y="3743622"/>
            <a:ext cx="418966" cy="447378"/>
          </a:xfrm>
          <a:prstGeom prst="straightConnector1">
            <a:avLst/>
          </a:prstGeom>
          <a:ln w="4127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010400" y="5718342"/>
            <a:ext cx="658194" cy="292528"/>
          </a:xfrm>
          <a:prstGeom prst="straightConnector1">
            <a:avLst/>
          </a:prstGeom>
          <a:ln w="4127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4" name="Text Placeholder 2"/>
          <p:cNvSpPr txBox="1">
            <a:spLocks/>
          </p:cNvSpPr>
          <p:nvPr/>
        </p:nvSpPr>
        <p:spPr>
          <a:xfrm>
            <a:off x="95318" y="6148387"/>
            <a:ext cx="7635324" cy="1395413"/>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800" b="1" kern="1200" dirty="0" smtClean="0">
                <a:solidFill>
                  <a:sysClr val="windowText" lastClr="000000"/>
                </a:solidFill>
              </a:rPr>
              <a:t>How do genetic variants influence obesity and other CMD risk factors and temporal changes in these risk factors across the </a:t>
            </a:r>
            <a:r>
              <a:rPr lang="en-US" sz="2800" b="1" kern="1200" dirty="0" err="1" smtClean="0">
                <a:solidFill>
                  <a:sysClr val="windowText" lastClr="000000"/>
                </a:solidFill>
              </a:rPr>
              <a:t>lifecourse</a:t>
            </a:r>
            <a:r>
              <a:rPr lang="en-US" sz="2800" b="1" kern="1200" dirty="0" smtClean="0">
                <a:solidFill>
                  <a:sysClr val="windowText" lastClr="000000"/>
                </a:solidFill>
              </a:rPr>
              <a:t>?</a:t>
            </a:r>
            <a:endParaRPr lang="en-US" sz="2800" b="1" kern="0" dirty="0">
              <a:solidFill>
                <a:sysClr val="windowText" lastClr="000000"/>
              </a:solidFill>
            </a:endParaRPr>
          </a:p>
        </p:txBody>
      </p:sp>
    </p:spTree>
    <p:extLst>
      <p:ext uri="{BB962C8B-B14F-4D97-AF65-F5344CB8AC3E}">
        <p14:creationId xmlns:p14="http://schemas.microsoft.com/office/powerpoint/2010/main" val="20251817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294" y="415740"/>
            <a:ext cx="8965810" cy="677108"/>
          </a:xfrm>
        </p:spPr>
        <p:txBody>
          <a:bodyPr/>
          <a:lstStyle/>
          <a:p>
            <a:pPr algn="ctr"/>
            <a:r>
              <a:rPr lang="en-US" sz="4400" b="1" dirty="0" smtClean="0">
                <a:latin typeface="Arial" panose="020B0604020202020204" pitchFamily="34" charset="0"/>
                <a:cs typeface="Arial" panose="020B0604020202020204" pitchFamily="34" charset="0"/>
              </a:rPr>
              <a:t>What is a Complex Trait?</a:t>
            </a:r>
            <a:endParaRPr lang="en-US" sz="4400" b="1" dirty="0">
              <a:latin typeface="Arial" panose="020B0604020202020204" pitchFamily="34" charset="0"/>
              <a:cs typeface="Arial" panose="020B0604020202020204" pitchFamily="34" charset="0"/>
            </a:endParaRPr>
          </a:p>
        </p:txBody>
      </p:sp>
      <p:graphicFrame>
        <p:nvGraphicFramePr>
          <p:cNvPr id="4" name="Content Placeholder 3"/>
          <p:cNvGraphicFramePr>
            <a:graphicFrameLocks noGrp="1"/>
          </p:cNvGraphicFramePr>
          <p:nvPr>
            <p:ph idx="1"/>
            <p:extLst/>
          </p:nvPr>
        </p:nvGraphicFramePr>
        <p:xfrm>
          <a:off x="1630626" y="2261688"/>
          <a:ext cx="7274251" cy="4526280"/>
        </p:xfrm>
        <a:graphic>
          <a:graphicData uri="http://schemas.openxmlformats.org/drawingml/2006/chart">
            <c:chart xmlns:c="http://schemas.openxmlformats.org/drawingml/2006/chart" xmlns:r="http://schemas.openxmlformats.org/officeDocument/2006/relationships" r:id="rId2"/>
          </a:graphicData>
        </a:graphic>
      </p:graphicFrame>
      <p:pic>
        <p:nvPicPr>
          <p:cNvPr id="5122" name="Picture 2" descr="Image result for d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865735">
            <a:off x="598688" y="2884943"/>
            <a:ext cx="2682240" cy="268224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7"/>
          <p:cNvGrpSpPr>
            <a:grpSpLocks/>
          </p:cNvGrpSpPr>
          <p:nvPr/>
        </p:nvGrpSpPr>
        <p:grpSpPr bwMode="auto">
          <a:xfrm>
            <a:off x="7055252" y="2452618"/>
            <a:ext cx="1553800" cy="1692366"/>
            <a:chOff x="2160" y="2832"/>
            <a:chExt cx="1164" cy="1282"/>
          </a:xfrm>
        </p:grpSpPr>
        <p:pic>
          <p:nvPicPr>
            <p:cNvPr id="9" name="Picture 8" descr="exerci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60" y="2880"/>
              <a:ext cx="866" cy="12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exercise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44" y="2832"/>
              <a:ext cx="780" cy="952"/>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p:cNvSpPr txBox="1"/>
          <p:nvPr/>
        </p:nvSpPr>
        <p:spPr>
          <a:xfrm>
            <a:off x="1135295" y="6645262"/>
            <a:ext cx="1566454" cy="634020"/>
          </a:xfrm>
          <a:prstGeom prst="rect">
            <a:avLst/>
          </a:prstGeom>
          <a:noFill/>
        </p:spPr>
        <p:txBody>
          <a:bodyPr wrap="none" rtlCol="0">
            <a:spAutoFit/>
          </a:bodyPr>
          <a:lstStyle/>
          <a:p>
            <a:r>
              <a:rPr lang="en-US" sz="3520" b="1" dirty="0">
                <a:latin typeface="Arial" panose="020B0604020202020204" pitchFamily="34" charset="0"/>
                <a:cs typeface="Arial" panose="020B0604020202020204" pitchFamily="34" charset="0"/>
              </a:rPr>
              <a:t>Genes</a:t>
            </a:r>
          </a:p>
        </p:txBody>
      </p:sp>
      <p:sp>
        <p:nvSpPr>
          <p:cNvPr id="12" name="TextBox 11"/>
          <p:cNvSpPr txBox="1"/>
          <p:nvPr/>
        </p:nvSpPr>
        <p:spPr>
          <a:xfrm>
            <a:off x="6471503" y="6645263"/>
            <a:ext cx="3196709" cy="634020"/>
          </a:xfrm>
          <a:prstGeom prst="rect">
            <a:avLst/>
          </a:prstGeom>
          <a:noFill/>
        </p:spPr>
        <p:txBody>
          <a:bodyPr wrap="none" rtlCol="0">
            <a:spAutoFit/>
          </a:bodyPr>
          <a:lstStyle/>
          <a:p>
            <a:r>
              <a:rPr lang="en-US" sz="3520" b="1" dirty="0">
                <a:latin typeface="Arial" panose="020B0604020202020204" pitchFamily="34" charset="0"/>
                <a:cs typeface="Arial" panose="020B0604020202020204" pitchFamily="34" charset="0"/>
              </a:rPr>
              <a:t>Environments</a:t>
            </a:r>
          </a:p>
        </p:txBody>
      </p:sp>
      <p:grpSp>
        <p:nvGrpSpPr>
          <p:cNvPr id="15" name="Group 37"/>
          <p:cNvGrpSpPr>
            <a:grpSpLocks/>
          </p:cNvGrpSpPr>
          <p:nvPr/>
        </p:nvGrpSpPr>
        <p:grpSpPr bwMode="auto">
          <a:xfrm>
            <a:off x="8263512" y="3700890"/>
            <a:ext cx="1619785" cy="1375560"/>
            <a:chOff x="672" y="384"/>
            <a:chExt cx="1541" cy="1101"/>
          </a:xfrm>
        </p:grpSpPr>
        <p:pic>
          <p:nvPicPr>
            <p:cNvPr id="17" name="Picture 38" descr="pitch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36" y="384"/>
              <a:ext cx="677" cy="76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39"/>
            <p:cNvGrpSpPr>
              <a:grpSpLocks/>
            </p:cNvGrpSpPr>
            <p:nvPr/>
          </p:nvGrpSpPr>
          <p:grpSpPr bwMode="auto">
            <a:xfrm>
              <a:off x="672" y="576"/>
              <a:ext cx="1272" cy="909"/>
              <a:chOff x="768" y="144"/>
              <a:chExt cx="1272" cy="909"/>
            </a:xfrm>
          </p:grpSpPr>
          <p:pic>
            <p:nvPicPr>
              <p:cNvPr id="19" name="Picture 40" descr="asparagu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40" y="144"/>
                <a:ext cx="331" cy="7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1" descr="tomatoe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4" y="432"/>
                <a:ext cx="456" cy="41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2" descr="brea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8" y="336"/>
                <a:ext cx="765" cy="69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3" descr="orange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04" y="192"/>
                <a:ext cx="548" cy="48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4" descr="steak"/>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08" y="624"/>
                <a:ext cx="760" cy="42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3" name="Group 12"/>
          <p:cNvGrpSpPr/>
          <p:nvPr/>
        </p:nvGrpSpPr>
        <p:grpSpPr>
          <a:xfrm>
            <a:off x="6941682" y="5062277"/>
            <a:ext cx="1512721" cy="1484451"/>
            <a:chOff x="3193973" y="4412015"/>
            <a:chExt cx="2019300" cy="2133600"/>
          </a:xfrm>
        </p:grpSpPr>
        <p:sp>
          <p:nvSpPr>
            <p:cNvPr id="25" name="Freeform 47"/>
            <p:cNvSpPr>
              <a:spLocks/>
            </p:cNvSpPr>
            <p:nvPr/>
          </p:nvSpPr>
          <p:spPr bwMode="auto">
            <a:xfrm>
              <a:off x="3193973" y="5620103"/>
              <a:ext cx="17463" cy="4763"/>
            </a:xfrm>
            <a:custGeom>
              <a:avLst/>
              <a:gdLst>
                <a:gd name="T0" fmla="*/ 80 w 80"/>
                <a:gd name="T1" fmla="*/ 21 h 21"/>
                <a:gd name="T2" fmla="*/ 0 w 80"/>
                <a:gd name="T3" fmla="*/ 0 h 21"/>
                <a:gd name="T4" fmla="*/ 58 w 80"/>
                <a:gd name="T5" fmla="*/ 0 h 21"/>
                <a:gd name="T6" fmla="*/ 80 w 80"/>
                <a:gd name="T7" fmla="*/ 21 h 21"/>
              </a:gdLst>
              <a:ahLst/>
              <a:cxnLst>
                <a:cxn ang="0">
                  <a:pos x="T0" y="T1"/>
                </a:cxn>
                <a:cxn ang="0">
                  <a:pos x="T2" y="T3"/>
                </a:cxn>
                <a:cxn ang="0">
                  <a:pos x="T4" y="T5"/>
                </a:cxn>
                <a:cxn ang="0">
                  <a:pos x="T6" y="T7"/>
                </a:cxn>
              </a:cxnLst>
              <a:rect l="0" t="0" r="r" b="b"/>
              <a:pathLst>
                <a:path w="80" h="21">
                  <a:moveTo>
                    <a:pt x="80" y="21"/>
                  </a:moveTo>
                  <a:lnTo>
                    <a:pt x="0" y="0"/>
                  </a:lnTo>
                  <a:lnTo>
                    <a:pt x="58" y="0"/>
                  </a:lnTo>
                  <a:lnTo>
                    <a:pt x="80" y="21"/>
                  </a:lnTo>
                  <a:close/>
                </a:path>
              </a:pathLst>
            </a:custGeom>
            <a:solidFill>
              <a:srgbClr val="4D99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grpSp>
          <p:nvGrpSpPr>
            <p:cNvPr id="26" name="Group 48"/>
            <p:cNvGrpSpPr>
              <a:grpSpLocks/>
            </p:cNvGrpSpPr>
            <p:nvPr/>
          </p:nvGrpSpPr>
          <p:grpSpPr bwMode="auto">
            <a:xfrm>
              <a:off x="3384473" y="4412015"/>
              <a:ext cx="1649413" cy="2133600"/>
              <a:chOff x="336" y="2160"/>
              <a:chExt cx="1039" cy="1344"/>
            </a:xfrm>
          </p:grpSpPr>
          <p:sp>
            <p:nvSpPr>
              <p:cNvPr id="49" name="Freeform 49"/>
              <p:cNvSpPr>
                <a:spLocks/>
              </p:cNvSpPr>
              <p:nvPr/>
            </p:nvSpPr>
            <p:spPr bwMode="auto">
              <a:xfrm>
                <a:off x="336" y="2545"/>
                <a:ext cx="714" cy="862"/>
              </a:xfrm>
              <a:custGeom>
                <a:avLst/>
                <a:gdLst>
                  <a:gd name="T0" fmla="*/ 4954 w 4998"/>
                  <a:gd name="T1" fmla="*/ 208 h 6040"/>
                  <a:gd name="T2" fmla="*/ 4998 w 4998"/>
                  <a:gd name="T3" fmla="*/ 2678 h 6040"/>
                  <a:gd name="T4" fmla="*/ 2585 w 4998"/>
                  <a:gd name="T5" fmla="*/ 3862 h 6040"/>
                  <a:gd name="T6" fmla="*/ 2553 w 4998"/>
                  <a:gd name="T7" fmla="*/ 3919 h 6040"/>
                  <a:gd name="T8" fmla="*/ 2585 w 4998"/>
                  <a:gd name="T9" fmla="*/ 5497 h 6040"/>
                  <a:gd name="T10" fmla="*/ 2507 w 4998"/>
                  <a:gd name="T11" fmla="*/ 5627 h 6040"/>
                  <a:gd name="T12" fmla="*/ 2413 w 4998"/>
                  <a:gd name="T13" fmla="*/ 5731 h 6040"/>
                  <a:gd name="T14" fmla="*/ 2301 w 4998"/>
                  <a:gd name="T15" fmla="*/ 5817 h 6040"/>
                  <a:gd name="T16" fmla="*/ 2179 w 4998"/>
                  <a:gd name="T17" fmla="*/ 5886 h 6040"/>
                  <a:gd name="T18" fmla="*/ 2049 w 4998"/>
                  <a:gd name="T19" fmla="*/ 5936 h 6040"/>
                  <a:gd name="T20" fmla="*/ 1912 w 4998"/>
                  <a:gd name="T21" fmla="*/ 5976 h 6040"/>
                  <a:gd name="T22" fmla="*/ 1768 w 4998"/>
                  <a:gd name="T23" fmla="*/ 6004 h 6040"/>
                  <a:gd name="T24" fmla="*/ 1624 w 4998"/>
                  <a:gd name="T25" fmla="*/ 6023 h 6040"/>
                  <a:gd name="T26" fmla="*/ 1484 w 4998"/>
                  <a:gd name="T27" fmla="*/ 6033 h 6040"/>
                  <a:gd name="T28" fmla="*/ 1343 w 4998"/>
                  <a:gd name="T29" fmla="*/ 6040 h 6040"/>
                  <a:gd name="T30" fmla="*/ 1232 w 4998"/>
                  <a:gd name="T31" fmla="*/ 6033 h 6040"/>
                  <a:gd name="T32" fmla="*/ 1117 w 4998"/>
                  <a:gd name="T33" fmla="*/ 6026 h 6040"/>
                  <a:gd name="T34" fmla="*/ 1001 w 4998"/>
                  <a:gd name="T35" fmla="*/ 6011 h 6040"/>
                  <a:gd name="T36" fmla="*/ 886 w 4998"/>
                  <a:gd name="T37" fmla="*/ 5987 h 6040"/>
                  <a:gd name="T38" fmla="*/ 775 w 4998"/>
                  <a:gd name="T39" fmla="*/ 5957 h 6040"/>
                  <a:gd name="T40" fmla="*/ 667 w 4998"/>
                  <a:gd name="T41" fmla="*/ 5914 h 6040"/>
                  <a:gd name="T42" fmla="*/ 566 w 4998"/>
                  <a:gd name="T43" fmla="*/ 5860 h 6040"/>
                  <a:gd name="T44" fmla="*/ 476 w 4998"/>
                  <a:gd name="T45" fmla="*/ 5796 h 6040"/>
                  <a:gd name="T46" fmla="*/ 396 w 4998"/>
                  <a:gd name="T47" fmla="*/ 5712 h 6040"/>
                  <a:gd name="T48" fmla="*/ 332 w 4998"/>
                  <a:gd name="T49" fmla="*/ 5612 h 6040"/>
                  <a:gd name="T50" fmla="*/ 292 w 4998"/>
                  <a:gd name="T51" fmla="*/ 4096 h 6040"/>
                  <a:gd name="T52" fmla="*/ 267 w 4998"/>
                  <a:gd name="T53" fmla="*/ 4082 h 6040"/>
                  <a:gd name="T54" fmla="*/ 245 w 4998"/>
                  <a:gd name="T55" fmla="*/ 4067 h 6040"/>
                  <a:gd name="T56" fmla="*/ 217 w 4998"/>
                  <a:gd name="T57" fmla="*/ 4053 h 6040"/>
                  <a:gd name="T58" fmla="*/ 191 w 4998"/>
                  <a:gd name="T59" fmla="*/ 4042 h 6040"/>
                  <a:gd name="T60" fmla="*/ 166 w 4998"/>
                  <a:gd name="T61" fmla="*/ 4028 h 6040"/>
                  <a:gd name="T62" fmla="*/ 137 w 4998"/>
                  <a:gd name="T63" fmla="*/ 4017 h 6040"/>
                  <a:gd name="T64" fmla="*/ 116 w 4998"/>
                  <a:gd name="T65" fmla="*/ 4003 h 6040"/>
                  <a:gd name="T66" fmla="*/ 94 w 4998"/>
                  <a:gd name="T67" fmla="*/ 3985 h 6040"/>
                  <a:gd name="T68" fmla="*/ 73 w 4998"/>
                  <a:gd name="T69" fmla="*/ 3966 h 6040"/>
                  <a:gd name="T70" fmla="*/ 59 w 4998"/>
                  <a:gd name="T71" fmla="*/ 3942 h 6040"/>
                  <a:gd name="T72" fmla="*/ 0 w 4998"/>
                  <a:gd name="T73" fmla="*/ 1278 h 6040"/>
                  <a:gd name="T74" fmla="*/ 4043 w 4998"/>
                  <a:gd name="T75" fmla="*/ 0 h 6040"/>
                  <a:gd name="T76" fmla="*/ 4133 w 4998"/>
                  <a:gd name="T77" fmla="*/ 22 h 6040"/>
                  <a:gd name="T78" fmla="*/ 4223 w 4998"/>
                  <a:gd name="T79" fmla="*/ 43 h 6040"/>
                  <a:gd name="T80" fmla="*/ 4317 w 4998"/>
                  <a:gd name="T81" fmla="*/ 68 h 6040"/>
                  <a:gd name="T82" fmla="*/ 4407 w 4998"/>
                  <a:gd name="T83" fmla="*/ 93 h 6040"/>
                  <a:gd name="T84" fmla="*/ 4497 w 4998"/>
                  <a:gd name="T85" fmla="*/ 114 h 6040"/>
                  <a:gd name="T86" fmla="*/ 4587 w 4998"/>
                  <a:gd name="T87" fmla="*/ 140 h 6040"/>
                  <a:gd name="T88" fmla="*/ 4677 w 4998"/>
                  <a:gd name="T89" fmla="*/ 158 h 6040"/>
                  <a:gd name="T90" fmla="*/ 4771 w 4998"/>
                  <a:gd name="T91" fmla="*/ 180 h 6040"/>
                  <a:gd name="T92" fmla="*/ 4864 w 4998"/>
                  <a:gd name="T93" fmla="*/ 194 h 6040"/>
                  <a:gd name="T94" fmla="*/ 4958 w 4998"/>
                  <a:gd name="T95" fmla="*/ 208 h 6040"/>
                  <a:gd name="T96" fmla="*/ 4954 w 4998"/>
                  <a:gd name="T97" fmla="*/ 208 h 6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98" h="6040">
                    <a:moveTo>
                      <a:pt x="4954" y="208"/>
                    </a:moveTo>
                    <a:lnTo>
                      <a:pt x="4998" y="2678"/>
                    </a:lnTo>
                    <a:lnTo>
                      <a:pt x="2585" y="3862"/>
                    </a:lnTo>
                    <a:lnTo>
                      <a:pt x="2553" y="3919"/>
                    </a:lnTo>
                    <a:lnTo>
                      <a:pt x="2585" y="5497"/>
                    </a:lnTo>
                    <a:lnTo>
                      <a:pt x="2507" y="5627"/>
                    </a:lnTo>
                    <a:lnTo>
                      <a:pt x="2413" y="5731"/>
                    </a:lnTo>
                    <a:lnTo>
                      <a:pt x="2301" y="5817"/>
                    </a:lnTo>
                    <a:lnTo>
                      <a:pt x="2179" y="5886"/>
                    </a:lnTo>
                    <a:lnTo>
                      <a:pt x="2049" y="5936"/>
                    </a:lnTo>
                    <a:lnTo>
                      <a:pt x="1912" y="5976"/>
                    </a:lnTo>
                    <a:lnTo>
                      <a:pt x="1768" y="6004"/>
                    </a:lnTo>
                    <a:lnTo>
                      <a:pt x="1624" y="6023"/>
                    </a:lnTo>
                    <a:lnTo>
                      <a:pt x="1484" y="6033"/>
                    </a:lnTo>
                    <a:lnTo>
                      <a:pt x="1343" y="6040"/>
                    </a:lnTo>
                    <a:lnTo>
                      <a:pt x="1232" y="6033"/>
                    </a:lnTo>
                    <a:lnTo>
                      <a:pt x="1117" y="6026"/>
                    </a:lnTo>
                    <a:lnTo>
                      <a:pt x="1001" y="6011"/>
                    </a:lnTo>
                    <a:lnTo>
                      <a:pt x="886" y="5987"/>
                    </a:lnTo>
                    <a:lnTo>
                      <a:pt x="775" y="5957"/>
                    </a:lnTo>
                    <a:lnTo>
                      <a:pt x="667" y="5914"/>
                    </a:lnTo>
                    <a:lnTo>
                      <a:pt x="566" y="5860"/>
                    </a:lnTo>
                    <a:lnTo>
                      <a:pt x="476" y="5796"/>
                    </a:lnTo>
                    <a:lnTo>
                      <a:pt x="396" y="5712"/>
                    </a:lnTo>
                    <a:lnTo>
                      <a:pt x="332" y="5612"/>
                    </a:lnTo>
                    <a:lnTo>
                      <a:pt x="292" y="4096"/>
                    </a:lnTo>
                    <a:lnTo>
                      <a:pt x="267" y="4082"/>
                    </a:lnTo>
                    <a:lnTo>
                      <a:pt x="245" y="4067"/>
                    </a:lnTo>
                    <a:lnTo>
                      <a:pt x="217" y="4053"/>
                    </a:lnTo>
                    <a:lnTo>
                      <a:pt x="191" y="4042"/>
                    </a:lnTo>
                    <a:lnTo>
                      <a:pt x="166" y="4028"/>
                    </a:lnTo>
                    <a:lnTo>
                      <a:pt x="137" y="4017"/>
                    </a:lnTo>
                    <a:lnTo>
                      <a:pt x="116" y="4003"/>
                    </a:lnTo>
                    <a:lnTo>
                      <a:pt x="94" y="3985"/>
                    </a:lnTo>
                    <a:lnTo>
                      <a:pt x="73" y="3966"/>
                    </a:lnTo>
                    <a:lnTo>
                      <a:pt x="59" y="3942"/>
                    </a:lnTo>
                    <a:lnTo>
                      <a:pt x="0" y="1278"/>
                    </a:lnTo>
                    <a:lnTo>
                      <a:pt x="4043" y="0"/>
                    </a:lnTo>
                    <a:lnTo>
                      <a:pt x="4133" y="22"/>
                    </a:lnTo>
                    <a:lnTo>
                      <a:pt x="4223" y="43"/>
                    </a:lnTo>
                    <a:lnTo>
                      <a:pt x="4317" y="68"/>
                    </a:lnTo>
                    <a:lnTo>
                      <a:pt x="4407" y="93"/>
                    </a:lnTo>
                    <a:lnTo>
                      <a:pt x="4497" y="114"/>
                    </a:lnTo>
                    <a:lnTo>
                      <a:pt x="4587" y="140"/>
                    </a:lnTo>
                    <a:lnTo>
                      <a:pt x="4677" y="158"/>
                    </a:lnTo>
                    <a:lnTo>
                      <a:pt x="4771" y="180"/>
                    </a:lnTo>
                    <a:lnTo>
                      <a:pt x="4864" y="194"/>
                    </a:lnTo>
                    <a:lnTo>
                      <a:pt x="4958" y="208"/>
                    </a:lnTo>
                    <a:lnTo>
                      <a:pt x="4954" y="208"/>
                    </a:lnTo>
                    <a:close/>
                  </a:path>
                </a:pathLst>
              </a:custGeom>
              <a:solidFill>
                <a:srgbClr val="070F5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50" name="Freeform 50"/>
              <p:cNvSpPr>
                <a:spLocks/>
              </p:cNvSpPr>
              <p:nvPr/>
            </p:nvSpPr>
            <p:spPr bwMode="auto">
              <a:xfrm>
                <a:off x="367" y="2552"/>
                <a:ext cx="614" cy="205"/>
              </a:xfrm>
              <a:custGeom>
                <a:avLst/>
                <a:gdLst>
                  <a:gd name="T0" fmla="*/ 4292 w 4292"/>
                  <a:gd name="T1" fmla="*/ 138 h 1437"/>
                  <a:gd name="T2" fmla="*/ 3939 w 4292"/>
                  <a:gd name="T3" fmla="*/ 275 h 1437"/>
                  <a:gd name="T4" fmla="*/ 3579 w 4292"/>
                  <a:gd name="T5" fmla="*/ 407 h 1437"/>
                  <a:gd name="T6" fmla="*/ 3211 w 4292"/>
                  <a:gd name="T7" fmla="*/ 537 h 1437"/>
                  <a:gd name="T8" fmla="*/ 2841 w 4292"/>
                  <a:gd name="T9" fmla="*/ 666 h 1437"/>
                  <a:gd name="T10" fmla="*/ 2469 w 4292"/>
                  <a:gd name="T11" fmla="*/ 796 h 1437"/>
                  <a:gd name="T12" fmla="*/ 2096 w 4292"/>
                  <a:gd name="T13" fmla="*/ 926 h 1437"/>
                  <a:gd name="T14" fmla="*/ 1717 w 4292"/>
                  <a:gd name="T15" fmla="*/ 1052 h 1437"/>
                  <a:gd name="T16" fmla="*/ 1343 w 4292"/>
                  <a:gd name="T17" fmla="*/ 1182 h 1437"/>
                  <a:gd name="T18" fmla="*/ 968 w 4292"/>
                  <a:gd name="T19" fmla="*/ 1307 h 1437"/>
                  <a:gd name="T20" fmla="*/ 598 w 4292"/>
                  <a:gd name="T21" fmla="*/ 1437 h 1437"/>
                  <a:gd name="T22" fmla="*/ 0 w 4292"/>
                  <a:gd name="T23" fmla="*/ 1243 h 1437"/>
                  <a:gd name="T24" fmla="*/ 3791 w 4292"/>
                  <a:gd name="T25" fmla="*/ 0 h 1437"/>
                  <a:gd name="T26" fmla="*/ 4292 w 4292"/>
                  <a:gd name="T27" fmla="*/ 141 h 1437"/>
                  <a:gd name="T28" fmla="*/ 4292 w 4292"/>
                  <a:gd name="T29" fmla="*/ 138 h 1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92" h="1437">
                    <a:moveTo>
                      <a:pt x="4292" y="138"/>
                    </a:moveTo>
                    <a:lnTo>
                      <a:pt x="3939" y="275"/>
                    </a:lnTo>
                    <a:lnTo>
                      <a:pt x="3579" y="407"/>
                    </a:lnTo>
                    <a:lnTo>
                      <a:pt x="3211" y="537"/>
                    </a:lnTo>
                    <a:lnTo>
                      <a:pt x="2841" y="666"/>
                    </a:lnTo>
                    <a:lnTo>
                      <a:pt x="2469" y="796"/>
                    </a:lnTo>
                    <a:lnTo>
                      <a:pt x="2096" y="926"/>
                    </a:lnTo>
                    <a:lnTo>
                      <a:pt x="1717" y="1052"/>
                    </a:lnTo>
                    <a:lnTo>
                      <a:pt x="1343" y="1182"/>
                    </a:lnTo>
                    <a:lnTo>
                      <a:pt x="968" y="1307"/>
                    </a:lnTo>
                    <a:lnTo>
                      <a:pt x="598" y="1437"/>
                    </a:lnTo>
                    <a:lnTo>
                      <a:pt x="0" y="1243"/>
                    </a:lnTo>
                    <a:lnTo>
                      <a:pt x="3791" y="0"/>
                    </a:lnTo>
                    <a:lnTo>
                      <a:pt x="4292" y="141"/>
                    </a:lnTo>
                    <a:lnTo>
                      <a:pt x="4292" y="138"/>
                    </a:lnTo>
                    <a:close/>
                  </a:path>
                </a:pathLst>
              </a:custGeom>
              <a:solidFill>
                <a:srgbClr val="85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51" name="Freeform 51"/>
              <p:cNvSpPr>
                <a:spLocks/>
              </p:cNvSpPr>
              <p:nvPr/>
            </p:nvSpPr>
            <p:spPr bwMode="auto">
              <a:xfrm>
                <a:off x="495" y="2588"/>
                <a:ext cx="545" cy="392"/>
              </a:xfrm>
              <a:custGeom>
                <a:avLst/>
                <a:gdLst>
                  <a:gd name="T0" fmla="*/ 1346 w 3815"/>
                  <a:gd name="T1" fmla="*/ 2740 h 2740"/>
                  <a:gd name="T2" fmla="*/ 1310 w 3815"/>
                  <a:gd name="T3" fmla="*/ 2697 h 2740"/>
                  <a:gd name="T4" fmla="*/ 1277 w 3815"/>
                  <a:gd name="T5" fmla="*/ 2650 h 2740"/>
                  <a:gd name="T6" fmla="*/ 1245 w 3815"/>
                  <a:gd name="T7" fmla="*/ 2610 h 2740"/>
                  <a:gd name="T8" fmla="*/ 1209 w 3815"/>
                  <a:gd name="T9" fmla="*/ 2568 h 2740"/>
                  <a:gd name="T10" fmla="*/ 1166 w 3815"/>
                  <a:gd name="T11" fmla="*/ 2528 h 2740"/>
                  <a:gd name="T12" fmla="*/ 1209 w 3815"/>
                  <a:gd name="T13" fmla="*/ 2495 h 2740"/>
                  <a:gd name="T14" fmla="*/ 1256 w 3815"/>
                  <a:gd name="T15" fmla="*/ 2455 h 2740"/>
                  <a:gd name="T16" fmla="*/ 1292 w 3815"/>
                  <a:gd name="T17" fmla="*/ 2409 h 2740"/>
                  <a:gd name="T18" fmla="*/ 1306 w 3815"/>
                  <a:gd name="T19" fmla="*/ 2355 h 2740"/>
                  <a:gd name="T20" fmla="*/ 1281 w 3815"/>
                  <a:gd name="T21" fmla="*/ 2294 h 2740"/>
                  <a:gd name="T22" fmla="*/ 1242 w 3815"/>
                  <a:gd name="T23" fmla="*/ 2247 h 2740"/>
                  <a:gd name="T24" fmla="*/ 1195 w 3815"/>
                  <a:gd name="T25" fmla="*/ 2214 h 2740"/>
                  <a:gd name="T26" fmla="*/ 1145 w 3815"/>
                  <a:gd name="T27" fmla="*/ 2196 h 2740"/>
                  <a:gd name="T28" fmla="*/ 1094 w 3815"/>
                  <a:gd name="T29" fmla="*/ 2207 h 2740"/>
                  <a:gd name="T30" fmla="*/ 1054 w 3815"/>
                  <a:gd name="T31" fmla="*/ 2254 h 2740"/>
                  <a:gd name="T32" fmla="*/ 1018 w 3815"/>
                  <a:gd name="T33" fmla="*/ 2273 h 2740"/>
                  <a:gd name="T34" fmla="*/ 1011 w 3815"/>
                  <a:gd name="T35" fmla="*/ 2257 h 2740"/>
                  <a:gd name="T36" fmla="*/ 1008 w 3815"/>
                  <a:gd name="T37" fmla="*/ 2240 h 2740"/>
                  <a:gd name="T38" fmla="*/ 1011 w 3815"/>
                  <a:gd name="T39" fmla="*/ 2222 h 2740"/>
                  <a:gd name="T40" fmla="*/ 1011 w 3815"/>
                  <a:gd name="T41" fmla="*/ 2204 h 2740"/>
                  <a:gd name="T42" fmla="*/ 1069 w 3815"/>
                  <a:gd name="T43" fmla="*/ 2150 h 2740"/>
                  <a:gd name="T44" fmla="*/ 1108 w 3815"/>
                  <a:gd name="T45" fmla="*/ 2052 h 2740"/>
                  <a:gd name="T46" fmla="*/ 1083 w 3815"/>
                  <a:gd name="T47" fmla="*/ 1941 h 2740"/>
                  <a:gd name="T48" fmla="*/ 1039 w 3815"/>
                  <a:gd name="T49" fmla="*/ 1823 h 2740"/>
                  <a:gd name="T50" fmla="*/ 1018 w 3815"/>
                  <a:gd name="T51" fmla="*/ 1700 h 2740"/>
                  <a:gd name="T52" fmla="*/ 947 w 3815"/>
                  <a:gd name="T53" fmla="*/ 1571 h 2740"/>
                  <a:gd name="T54" fmla="*/ 759 w 3815"/>
                  <a:gd name="T55" fmla="*/ 1487 h 2740"/>
                  <a:gd name="T56" fmla="*/ 547 w 3815"/>
                  <a:gd name="T57" fmla="*/ 1458 h 2740"/>
                  <a:gd name="T58" fmla="*/ 327 w 3815"/>
                  <a:gd name="T59" fmla="*/ 1462 h 2740"/>
                  <a:gd name="T60" fmla="*/ 108 w 3815"/>
                  <a:gd name="T61" fmla="*/ 1473 h 2740"/>
                  <a:gd name="T62" fmla="*/ 0 w 3815"/>
                  <a:gd name="T63" fmla="*/ 1347 h 2740"/>
                  <a:gd name="T64" fmla="*/ 3794 w 3815"/>
                  <a:gd name="T65" fmla="*/ 148 h 2740"/>
                  <a:gd name="T66" fmla="*/ 3812 w 3815"/>
                  <a:gd name="T67" fmla="*/ 457 h 2740"/>
                  <a:gd name="T68" fmla="*/ 3815 w 3815"/>
                  <a:gd name="T69" fmla="*/ 775 h 2740"/>
                  <a:gd name="T70" fmla="*/ 3808 w 3815"/>
                  <a:gd name="T71" fmla="*/ 1095 h 2740"/>
                  <a:gd name="T72" fmla="*/ 3805 w 3815"/>
                  <a:gd name="T73" fmla="*/ 1416 h 2740"/>
                  <a:gd name="T74" fmla="*/ 3805 w 3815"/>
                  <a:gd name="T75" fmla="*/ 1571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15" h="2740">
                    <a:moveTo>
                      <a:pt x="3805" y="1571"/>
                    </a:moveTo>
                    <a:lnTo>
                      <a:pt x="1346" y="2740"/>
                    </a:lnTo>
                    <a:lnTo>
                      <a:pt x="1324" y="2719"/>
                    </a:lnTo>
                    <a:lnTo>
                      <a:pt x="1310" y="2697"/>
                    </a:lnTo>
                    <a:lnTo>
                      <a:pt x="1292" y="2672"/>
                    </a:lnTo>
                    <a:lnTo>
                      <a:pt x="1277" y="2650"/>
                    </a:lnTo>
                    <a:lnTo>
                      <a:pt x="1259" y="2632"/>
                    </a:lnTo>
                    <a:lnTo>
                      <a:pt x="1245" y="2610"/>
                    </a:lnTo>
                    <a:lnTo>
                      <a:pt x="1227" y="2589"/>
                    </a:lnTo>
                    <a:lnTo>
                      <a:pt x="1209" y="2568"/>
                    </a:lnTo>
                    <a:lnTo>
                      <a:pt x="1187" y="2549"/>
                    </a:lnTo>
                    <a:lnTo>
                      <a:pt x="1166" y="2528"/>
                    </a:lnTo>
                    <a:lnTo>
                      <a:pt x="1187" y="2513"/>
                    </a:lnTo>
                    <a:lnTo>
                      <a:pt x="1209" y="2495"/>
                    </a:lnTo>
                    <a:lnTo>
                      <a:pt x="1234" y="2478"/>
                    </a:lnTo>
                    <a:lnTo>
                      <a:pt x="1256" y="2455"/>
                    </a:lnTo>
                    <a:lnTo>
                      <a:pt x="1277" y="2431"/>
                    </a:lnTo>
                    <a:lnTo>
                      <a:pt x="1292" y="2409"/>
                    </a:lnTo>
                    <a:lnTo>
                      <a:pt x="1303" y="2380"/>
                    </a:lnTo>
                    <a:lnTo>
                      <a:pt x="1306" y="2355"/>
                    </a:lnTo>
                    <a:lnTo>
                      <a:pt x="1299" y="2323"/>
                    </a:lnTo>
                    <a:lnTo>
                      <a:pt x="1281" y="2294"/>
                    </a:lnTo>
                    <a:lnTo>
                      <a:pt x="1263" y="2269"/>
                    </a:lnTo>
                    <a:lnTo>
                      <a:pt x="1242" y="2247"/>
                    </a:lnTo>
                    <a:lnTo>
                      <a:pt x="1220" y="2229"/>
                    </a:lnTo>
                    <a:lnTo>
                      <a:pt x="1195" y="2214"/>
                    </a:lnTo>
                    <a:lnTo>
                      <a:pt x="1169" y="2204"/>
                    </a:lnTo>
                    <a:lnTo>
                      <a:pt x="1145" y="2196"/>
                    </a:lnTo>
                    <a:lnTo>
                      <a:pt x="1119" y="2200"/>
                    </a:lnTo>
                    <a:lnTo>
                      <a:pt x="1094" y="2207"/>
                    </a:lnTo>
                    <a:lnTo>
                      <a:pt x="1072" y="2226"/>
                    </a:lnTo>
                    <a:lnTo>
                      <a:pt x="1054" y="2254"/>
                    </a:lnTo>
                    <a:lnTo>
                      <a:pt x="1029" y="2276"/>
                    </a:lnTo>
                    <a:lnTo>
                      <a:pt x="1018" y="2273"/>
                    </a:lnTo>
                    <a:lnTo>
                      <a:pt x="1015" y="2266"/>
                    </a:lnTo>
                    <a:lnTo>
                      <a:pt x="1011" y="2257"/>
                    </a:lnTo>
                    <a:lnTo>
                      <a:pt x="1008" y="2247"/>
                    </a:lnTo>
                    <a:lnTo>
                      <a:pt x="1008" y="2240"/>
                    </a:lnTo>
                    <a:lnTo>
                      <a:pt x="1008" y="2229"/>
                    </a:lnTo>
                    <a:lnTo>
                      <a:pt x="1011" y="2222"/>
                    </a:lnTo>
                    <a:lnTo>
                      <a:pt x="1011" y="2211"/>
                    </a:lnTo>
                    <a:lnTo>
                      <a:pt x="1011" y="2204"/>
                    </a:lnTo>
                    <a:lnTo>
                      <a:pt x="1011" y="2196"/>
                    </a:lnTo>
                    <a:lnTo>
                      <a:pt x="1069" y="2150"/>
                    </a:lnTo>
                    <a:lnTo>
                      <a:pt x="1098" y="2103"/>
                    </a:lnTo>
                    <a:lnTo>
                      <a:pt x="1108" y="2052"/>
                    </a:lnTo>
                    <a:lnTo>
                      <a:pt x="1101" y="1998"/>
                    </a:lnTo>
                    <a:lnTo>
                      <a:pt x="1083" y="1941"/>
                    </a:lnTo>
                    <a:lnTo>
                      <a:pt x="1061" y="1884"/>
                    </a:lnTo>
                    <a:lnTo>
                      <a:pt x="1039" y="1823"/>
                    </a:lnTo>
                    <a:lnTo>
                      <a:pt x="1025" y="1761"/>
                    </a:lnTo>
                    <a:lnTo>
                      <a:pt x="1018" y="1700"/>
                    </a:lnTo>
                    <a:lnTo>
                      <a:pt x="1029" y="1639"/>
                    </a:lnTo>
                    <a:lnTo>
                      <a:pt x="947" y="1571"/>
                    </a:lnTo>
                    <a:lnTo>
                      <a:pt x="856" y="1520"/>
                    </a:lnTo>
                    <a:lnTo>
                      <a:pt x="759" y="1487"/>
                    </a:lnTo>
                    <a:lnTo>
                      <a:pt x="655" y="1470"/>
                    </a:lnTo>
                    <a:lnTo>
                      <a:pt x="547" y="1458"/>
                    </a:lnTo>
                    <a:lnTo>
                      <a:pt x="438" y="1458"/>
                    </a:lnTo>
                    <a:lnTo>
                      <a:pt x="327" y="1462"/>
                    </a:lnTo>
                    <a:lnTo>
                      <a:pt x="215" y="1466"/>
                    </a:lnTo>
                    <a:lnTo>
                      <a:pt x="108" y="1473"/>
                    </a:lnTo>
                    <a:lnTo>
                      <a:pt x="0" y="1477"/>
                    </a:lnTo>
                    <a:lnTo>
                      <a:pt x="0" y="1347"/>
                    </a:lnTo>
                    <a:lnTo>
                      <a:pt x="3775" y="0"/>
                    </a:lnTo>
                    <a:lnTo>
                      <a:pt x="3794" y="148"/>
                    </a:lnTo>
                    <a:lnTo>
                      <a:pt x="3805" y="303"/>
                    </a:lnTo>
                    <a:lnTo>
                      <a:pt x="3812" y="457"/>
                    </a:lnTo>
                    <a:lnTo>
                      <a:pt x="3815" y="617"/>
                    </a:lnTo>
                    <a:lnTo>
                      <a:pt x="3815" y="775"/>
                    </a:lnTo>
                    <a:lnTo>
                      <a:pt x="3812" y="937"/>
                    </a:lnTo>
                    <a:lnTo>
                      <a:pt x="3808" y="1095"/>
                    </a:lnTo>
                    <a:lnTo>
                      <a:pt x="3808" y="1257"/>
                    </a:lnTo>
                    <a:lnTo>
                      <a:pt x="3805" y="1416"/>
                    </a:lnTo>
                    <a:lnTo>
                      <a:pt x="3808" y="1574"/>
                    </a:lnTo>
                    <a:lnTo>
                      <a:pt x="3805" y="1571"/>
                    </a:lnTo>
                    <a:close/>
                  </a:path>
                </a:pathLst>
              </a:custGeom>
              <a:solidFill>
                <a:srgbClr val="33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52" name="Freeform 52"/>
              <p:cNvSpPr>
                <a:spLocks/>
              </p:cNvSpPr>
              <p:nvPr/>
            </p:nvSpPr>
            <p:spPr bwMode="auto">
              <a:xfrm>
                <a:off x="347" y="2735"/>
                <a:ext cx="137" cy="282"/>
              </a:xfrm>
              <a:custGeom>
                <a:avLst/>
                <a:gdLst>
                  <a:gd name="T0" fmla="*/ 914 w 957"/>
                  <a:gd name="T1" fmla="*/ 292 h 1973"/>
                  <a:gd name="T2" fmla="*/ 936 w 957"/>
                  <a:gd name="T3" fmla="*/ 303 h 1973"/>
                  <a:gd name="T4" fmla="*/ 947 w 957"/>
                  <a:gd name="T5" fmla="*/ 317 h 1973"/>
                  <a:gd name="T6" fmla="*/ 954 w 957"/>
                  <a:gd name="T7" fmla="*/ 336 h 1973"/>
                  <a:gd name="T8" fmla="*/ 957 w 957"/>
                  <a:gd name="T9" fmla="*/ 353 h 1973"/>
                  <a:gd name="T10" fmla="*/ 957 w 957"/>
                  <a:gd name="T11" fmla="*/ 371 h 1973"/>
                  <a:gd name="T12" fmla="*/ 954 w 957"/>
                  <a:gd name="T13" fmla="*/ 393 h 1973"/>
                  <a:gd name="T14" fmla="*/ 950 w 957"/>
                  <a:gd name="T15" fmla="*/ 411 h 1973"/>
                  <a:gd name="T16" fmla="*/ 950 w 957"/>
                  <a:gd name="T17" fmla="*/ 432 h 1973"/>
                  <a:gd name="T18" fmla="*/ 947 w 957"/>
                  <a:gd name="T19" fmla="*/ 450 h 1973"/>
                  <a:gd name="T20" fmla="*/ 950 w 957"/>
                  <a:gd name="T21" fmla="*/ 468 h 1973"/>
                  <a:gd name="T22" fmla="*/ 903 w 957"/>
                  <a:gd name="T23" fmla="*/ 472 h 1973"/>
                  <a:gd name="T24" fmla="*/ 856 w 957"/>
                  <a:gd name="T25" fmla="*/ 475 h 1973"/>
                  <a:gd name="T26" fmla="*/ 813 w 957"/>
                  <a:gd name="T27" fmla="*/ 487 h 1973"/>
                  <a:gd name="T28" fmla="*/ 770 w 957"/>
                  <a:gd name="T29" fmla="*/ 497 h 1973"/>
                  <a:gd name="T30" fmla="*/ 731 w 957"/>
                  <a:gd name="T31" fmla="*/ 511 h 1973"/>
                  <a:gd name="T32" fmla="*/ 691 w 957"/>
                  <a:gd name="T33" fmla="*/ 529 h 1973"/>
                  <a:gd name="T34" fmla="*/ 655 w 957"/>
                  <a:gd name="T35" fmla="*/ 555 h 1973"/>
                  <a:gd name="T36" fmla="*/ 619 w 957"/>
                  <a:gd name="T37" fmla="*/ 579 h 1973"/>
                  <a:gd name="T38" fmla="*/ 587 w 957"/>
                  <a:gd name="T39" fmla="*/ 609 h 1973"/>
                  <a:gd name="T40" fmla="*/ 561 w 957"/>
                  <a:gd name="T41" fmla="*/ 641 h 1973"/>
                  <a:gd name="T42" fmla="*/ 576 w 957"/>
                  <a:gd name="T43" fmla="*/ 706 h 1973"/>
                  <a:gd name="T44" fmla="*/ 568 w 957"/>
                  <a:gd name="T45" fmla="*/ 774 h 1973"/>
                  <a:gd name="T46" fmla="*/ 551 w 957"/>
                  <a:gd name="T47" fmla="*/ 843 h 1973"/>
                  <a:gd name="T48" fmla="*/ 526 w 957"/>
                  <a:gd name="T49" fmla="*/ 907 h 1973"/>
                  <a:gd name="T50" fmla="*/ 504 w 957"/>
                  <a:gd name="T51" fmla="*/ 972 h 1973"/>
                  <a:gd name="T52" fmla="*/ 486 w 957"/>
                  <a:gd name="T53" fmla="*/ 1033 h 1973"/>
                  <a:gd name="T54" fmla="*/ 486 w 957"/>
                  <a:gd name="T55" fmla="*/ 1088 h 1973"/>
                  <a:gd name="T56" fmla="*/ 507 w 957"/>
                  <a:gd name="T57" fmla="*/ 1134 h 1973"/>
                  <a:gd name="T58" fmla="*/ 558 w 957"/>
                  <a:gd name="T59" fmla="*/ 1174 h 1973"/>
                  <a:gd name="T60" fmla="*/ 641 w 957"/>
                  <a:gd name="T61" fmla="*/ 1206 h 1973"/>
                  <a:gd name="T62" fmla="*/ 619 w 957"/>
                  <a:gd name="T63" fmla="*/ 1289 h 1973"/>
                  <a:gd name="T64" fmla="*/ 583 w 957"/>
                  <a:gd name="T65" fmla="*/ 1368 h 1973"/>
                  <a:gd name="T66" fmla="*/ 540 w 957"/>
                  <a:gd name="T67" fmla="*/ 1441 h 1973"/>
                  <a:gd name="T68" fmla="*/ 490 w 957"/>
                  <a:gd name="T69" fmla="*/ 1512 h 1973"/>
                  <a:gd name="T70" fmla="*/ 439 w 957"/>
                  <a:gd name="T71" fmla="*/ 1584 h 1973"/>
                  <a:gd name="T72" fmla="*/ 385 w 957"/>
                  <a:gd name="T73" fmla="*/ 1656 h 1973"/>
                  <a:gd name="T74" fmla="*/ 335 w 957"/>
                  <a:gd name="T75" fmla="*/ 1728 h 1973"/>
                  <a:gd name="T76" fmla="*/ 292 w 957"/>
                  <a:gd name="T77" fmla="*/ 1804 h 1973"/>
                  <a:gd name="T78" fmla="*/ 259 w 957"/>
                  <a:gd name="T79" fmla="*/ 1883 h 1973"/>
                  <a:gd name="T80" fmla="*/ 238 w 957"/>
                  <a:gd name="T81" fmla="*/ 1969 h 1973"/>
                  <a:gd name="T82" fmla="*/ 215 w 957"/>
                  <a:gd name="T83" fmla="*/ 1973 h 1973"/>
                  <a:gd name="T84" fmla="*/ 198 w 957"/>
                  <a:gd name="T85" fmla="*/ 1973 h 1973"/>
                  <a:gd name="T86" fmla="*/ 177 w 957"/>
                  <a:gd name="T87" fmla="*/ 1969 h 1973"/>
                  <a:gd name="T88" fmla="*/ 158 w 957"/>
                  <a:gd name="T89" fmla="*/ 1962 h 1973"/>
                  <a:gd name="T90" fmla="*/ 140 w 957"/>
                  <a:gd name="T91" fmla="*/ 1952 h 1973"/>
                  <a:gd name="T92" fmla="*/ 118 w 957"/>
                  <a:gd name="T93" fmla="*/ 1941 h 1973"/>
                  <a:gd name="T94" fmla="*/ 101 w 957"/>
                  <a:gd name="T95" fmla="*/ 1929 h 1973"/>
                  <a:gd name="T96" fmla="*/ 79 w 957"/>
                  <a:gd name="T97" fmla="*/ 1919 h 1973"/>
                  <a:gd name="T98" fmla="*/ 61 w 957"/>
                  <a:gd name="T99" fmla="*/ 1908 h 1973"/>
                  <a:gd name="T100" fmla="*/ 43 w 957"/>
                  <a:gd name="T101" fmla="*/ 1905 h 1973"/>
                  <a:gd name="T102" fmla="*/ 0 w 957"/>
                  <a:gd name="T103" fmla="*/ 0 h 1973"/>
                  <a:gd name="T104" fmla="*/ 917 w 957"/>
                  <a:gd name="T105" fmla="*/ 292 h 1973"/>
                  <a:gd name="T106" fmla="*/ 914 w 957"/>
                  <a:gd name="T107" fmla="*/ 292 h 1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7" h="1973">
                    <a:moveTo>
                      <a:pt x="914" y="292"/>
                    </a:moveTo>
                    <a:lnTo>
                      <a:pt x="936" y="303"/>
                    </a:lnTo>
                    <a:lnTo>
                      <a:pt x="947" y="317"/>
                    </a:lnTo>
                    <a:lnTo>
                      <a:pt x="954" y="336"/>
                    </a:lnTo>
                    <a:lnTo>
                      <a:pt x="957" y="353"/>
                    </a:lnTo>
                    <a:lnTo>
                      <a:pt x="957" y="371"/>
                    </a:lnTo>
                    <a:lnTo>
                      <a:pt x="954" y="393"/>
                    </a:lnTo>
                    <a:lnTo>
                      <a:pt x="950" y="411"/>
                    </a:lnTo>
                    <a:lnTo>
                      <a:pt x="950" y="432"/>
                    </a:lnTo>
                    <a:lnTo>
                      <a:pt x="947" y="450"/>
                    </a:lnTo>
                    <a:lnTo>
                      <a:pt x="950" y="468"/>
                    </a:lnTo>
                    <a:lnTo>
                      <a:pt x="903" y="472"/>
                    </a:lnTo>
                    <a:lnTo>
                      <a:pt x="856" y="475"/>
                    </a:lnTo>
                    <a:lnTo>
                      <a:pt x="813" y="487"/>
                    </a:lnTo>
                    <a:lnTo>
                      <a:pt x="770" y="497"/>
                    </a:lnTo>
                    <a:lnTo>
                      <a:pt x="731" y="511"/>
                    </a:lnTo>
                    <a:lnTo>
                      <a:pt x="691" y="529"/>
                    </a:lnTo>
                    <a:lnTo>
                      <a:pt x="655" y="555"/>
                    </a:lnTo>
                    <a:lnTo>
                      <a:pt x="619" y="579"/>
                    </a:lnTo>
                    <a:lnTo>
                      <a:pt x="587" y="609"/>
                    </a:lnTo>
                    <a:lnTo>
                      <a:pt x="561" y="641"/>
                    </a:lnTo>
                    <a:lnTo>
                      <a:pt x="576" y="706"/>
                    </a:lnTo>
                    <a:lnTo>
                      <a:pt x="568" y="774"/>
                    </a:lnTo>
                    <a:lnTo>
                      <a:pt x="551" y="843"/>
                    </a:lnTo>
                    <a:lnTo>
                      <a:pt x="526" y="907"/>
                    </a:lnTo>
                    <a:lnTo>
                      <a:pt x="504" y="972"/>
                    </a:lnTo>
                    <a:lnTo>
                      <a:pt x="486" y="1033"/>
                    </a:lnTo>
                    <a:lnTo>
                      <a:pt x="486" y="1088"/>
                    </a:lnTo>
                    <a:lnTo>
                      <a:pt x="507" y="1134"/>
                    </a:lnTo>
                    <a:lnTo>
                      <a:pt x="558" y="1174"/>
                    </a:lnTo>
                    <a:lnTo>
                      <a:pt x="641" y="1206"/>
                    </a:lnTo>
                    <a:lnTo>
                      <a:pt x="619" y="1289"/>
                    </a:lnTo>
                    <a:lnTo>
                      <a:pt x="583" y="1368"/>
                    </a:lnTo>
                    <a:lnTo>
                      <a:pt x="540" y="1441"/>
                    </a:lnTo>
                    <a:lnTo>
                      <a:pt x="490" y="1512"/>
                    </a:lnTo>
                    <a:lnTo>
                      <a:pt x="439" y="1584"/>
                    </a:lnTo>
                    <a:lnTo>
                      <a:pt x="385" y="1656"/>
                    </a:lnTo>
                    <a:lnTo>
                      <a:pt x="335" y="1728"/>
                    </a:lnTo>
                    <a:lnTo>
                      <a:pt x="292" y="1804"/>
                    </a:lnTo>
                    <a:lnTo>
                      <a:pt x="259" y="1883"/>
                    </a:lnTo>
                    <a:lnTo>
                      <a:pt x="238" y="1969"/>
                    </a:lnTo>
                    <a:lnTo>
                      <a:pt x="215" y="1973"/>
                    </a:lnTo>
                    <a:lnTo>
                      <a:pt x="198" y="1973"/>
                    </a:lnTo>
                    <a:lnTo>
                      <a:pt x="177" y="1969"/>
                    </a:lnTo>
                    <a:lnTo>
                      <a:pt x="158" y="1962"/>
                    </a:lnTo>
                    <a:lnTo>
                      <a:pt x="140" y="1952"/>
                    </a:lnTo>
                    <a:lnTo>
                      <a:pt x="118" y="1941"/>
                    </a:lnTo>
                    <a:lnTo>
                      <a:pt x="101" y="1929"/>
                    </a:lnTo>
                    <a:lnTo>
                      <a:pt x="79" y="1919"/>
                    </a:lnTo>
                    <a:lnTo>
                      <a:pt x="61" y="1908"/>
                    </a:lnTo>
                    <a:lnTo>
                      <a:pt x="43" y="1905"/>
                    </a:lnTo>
                    <a:lnTo>
                      <a:pt x="0" y="0"/>
                    </a:lnTo>
                    <a:lnTo>
                      <a:pt x="917" y="292"/>
                    </a:lnTo>
                    <a:lnTo>
                      <a:pt x="914" y="292"/>
                    </a:lnTo>
                    <a:close/>
                  </a:path>
                </a:pathLst>
              </a:custGeom>
              <a:solidFill>
                <a:srgbClr val="643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53" name="Freeform 53"/>
              <p:cNvSpPr>
                <a:spLocks/>
              </p:cNvSpPr>
              <p:nvPr/>
            </p:nvSpPr>
            <p:spPr bwMode="auto">
              <a:xfrm>
                <a:off x="439" y="2807"/>
                <a:ext cx="192" cy="42"/>
              </a:xfrm>
              <a:custGeom>
                <a:avLst/>
                <a:gdLst>
                  <a:gd name="T0" fmla="*/ 1343 w 1346"/>
                  <a:gd name="T1" fmla="*/ 137 h 295"/>
                  <a:gd name="T2" fmla="*/ 1213 w 1346"/>
                  <a:gd name="T3" fmla="*/ 194 h 295"/>
                  <a:gd name="T4" fmla="*/ 1080 w 1346"/>
                  <a:gd name="T5" fmla="*/ 238 h 295"/>
                  <a:gd name="T6" fmla="*/ 947 w 1346"/>
                  <a:gd name="T7" fmla="*/ 269 h 295"/>
                  <a:gd name="T8" fmla="*/ 810 w 1346"/>
                  <a:gd name="T9" fmla="*/ 288 h 295"/>
                  <a:gd name="T10" fmla="*/ 676 w 1346"/>
                  <a:gd name="T11" fmla="*/ 295 h 295"/>
                  <a:gd name="T12" fmla="*/ 540 w 1346"/>
                  <a:gd name="T13" fmla="*/ 288 h 295"/>
                  <a:gd name="T14" fmla="*/ 403 w 1346"/>
                  <a:gd name="T15" fmla="*/ 273 h 295"/>
                  <a:gd name="T16" fmla="*/ 269 w 1346"/>
                  <a:gd name="T17" fmla="*/ 245 h 295"/>
                  <a:gd name="T18" fmla="*/ 133 w 1346"/>
                  <a:gd name="T19" fmla="*/ 208 h 295"/>
                  <a:gd name="T20" fmla="*/ 0 w 1346"/>
                  <a:gd name="T21" fmla="*/ 162 h 295"/>
                  <a:gd name="T22" fmla="*/ 115 w 1346"/>
                  <a:gd name="T23" fmla="*/ 111 h 295"/>
                  <a:gd name="T24" fmla="*/ 241 w 1346"/>
                  <a:gd name="T25" fmla="*/ 68 h 295"/>
                  <a:gd name="T26" fmla="*/ 382 w 1346"/>
                  <a:gd name="T27" fmla="*/ 36 h 295"/>
                  <a:gd name="T28" fmla="*/ 525 w 1346"/>
                  <a:gd name="T29" fmla="*/ 10 h 295"/>
                  <a:gd name="T30" fmla="*/ 672 w 1346"/>
                  <a:gd name="T31" fmla="*/ 0 h 295"/>
                  <a:gd name="T32" fmla="*/ 820 w 1346"/>
                  <a:gd name="T33" fmla="*/ 0 h 295"/>
                  <a:gd name="T34" fmla="*/ 964 w 1346"/>
                  <a:gd name="T35" fmla="*/ 14 h 295"/>
                  <a:gd name="T36" fmla="*/ 1101 w 1346"/>
                  <a:gd name="T37" fmla="*/ 40 h 295"/>
                  <a:gd name="T38" fmla="*/ 1231 w 1346"/>
                  <a:gd name="T39" fmla="*/ 82 h 295"/>
                  <a:gd name="T40" fmla="*/ 1346 w 1346"/>
                  <a:gd name="T41" fmla="*/ 140 h 295"/>
                  <a:gd name="T42" fmla="*/ 1343 w 1346"/>
                  <a:gd name="T43" fmla="*/ 13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6" h="295">
                    <a:moveTo>
                      <a:pt x="1343" y="137"/>
                    </a:moveTo>
                    <a:lnTo>
                      <a:pt x="1213" y="194"/>
                    </a:lnTo>
                    <a:lnTo>
                      <a:pt x="1080" y="238"/>
                    </a:lnTo>
                    <a:lnTo>
                      <a:pt x="947" y="269"/>
                    </a:lnTo>
                    <a:lnTo>
                      <a:pt x="810" y="288"/>
                    </a:lnTo>
                    <a:lnTo>
                      <a:pt x="676" y="295"/>
                    </a:lnTo>
                    <a:lnTo>
                      <a:pt x="540" y="288"/>
                    </a:lnTo>
                    <a:lnTo>
                      <a:pt x="403" y="273"/>
                    </a:lnTo>
                    <a:lnTo>
                      <a:pt x="269" y="245"/>
                    </a:lnTo>
                    <a:lnTo>
                      <a:pt x="133" y="208"/>
                    </a:lnTo>
                    <a:lnTo>
                      <a:pt x="0" y="162"/>
                    </a:lnTo>
                    <a:lnTo>
                      <a:pt x="115" y="111"/>
                    </a:lnTo>
                    <a:lnTo>
                      <a:pt x="241" y="68"/>
                    </a:lnTo>
                    <a:lnTo>
                      <a:pt x="382" y="36"/>
                    </a:lnTo>
                    <a:lnTo>
                      <a:pt x="525" y="10"/>
                    </a:lnTo>
                    <a:lnTo>
                      <a:pt x="672" y="0"/>
                    </a:lnTo>
                    <a:lnTo>
                      <a:pt x="820" y="0"/>
                    </a:lnTo>
                    <a:lnTo>
                      <a:pt x="964" y="14"/>
                    </a:lnTo>
                    <a:lnTo>
                      <a:pt x="1101" y="40"/>
                    </a:lnTo>
                    <a:lnTo>
                      <a:pt x="1231" y="82"/>
                    </a:lnTo>
                    <a:lnTo>
                      <a:pt x="1346" y="140"/>
                    </a:lnTo>
                    <a:lnTo>
                      <a:pt x="1343" y="137"/>
                    </a:lnTo>
                    <a:close/>
                  </a:path>
                </a:pathLst>
              </a:custGeom>
              <a:solidFill>
                <a:srgbClr val="CB1D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54" name="Freeform 54"/>
              <p:cNvSpPr>
                <a:spLocks/>
              </p:cNvSpPr>
              <p:nvPr/>
            </p:nvSpPr>
            <p:spPr bwMode="auto">
              <a:xfrm>
                <a:off x="431" y="2841"/>
                <a:ext cx="208" cy="58"/>
              </a:xfrm>
              <a:custGeom>
                <a:avLst/>
                <a:gdLst>
                  <a:gd name="T0" fmla="*/ 1432 w 1458"/>
                  <a:gd name="T1" fmla="*/ 273 h 406"/>
                  <a:gd name="T2" fmla="*/ 1303 w 1458"/>
                  <a:gd name="T3" fmla="*/ 323 h 406"/>
                  <a:gd name="T4" fmla="*/ 1163 w 1458"/>
                  <a:gd name="T5" fmla="*/ 359 h 406"/>
                  <a:gd name="T6" fmla="*/ 1015 w 1458"/>
                  <a:gd name="T7" fmla="*/ 384 h 406"/>
                  <a:gd name="T8" fmla="*/ 868 w 1458"/>
                  <a:gd name="T9" fmla="*/ 403 h 406"/>
                  <a:gd name="T10" fmla="*/ 716 w 1458"/>
                  <a:gd name="T11" fmla="*/ 406 h 406"/>
                  <a:gd name="T12" fmla="*/ 569 w 1458"/>
                  <a:gd name="T13" fmla="*/ 403 h 406"/>
                  <a:gd name="T14" fmla="*/ 418 w 1458"/>
                  <a:gd name="T15" fmla="*/ 384 h 406"/>
                  <a:gd name="T16" fmla="*/ 273 w 1458"/>
                  <a:gd name="T17" fmla="*/ 359 h 406"/>
                  <a:gd name="T18" fmla="*/ 133 w 1458"/>
                  <a:gd name="T19" fmla="*/ 323 h 406"/>
                  <a:gd name="T20" fmla="*/ 0 w 1458"/>
                  <a:gd name="T21" fmla="*/ 273 h 406"/>
                  <a:gd name="T22" fmla="*/ 58 w 1458"/>
                  <a:gd name="T23" fmla="*/ 21 h 406"/>
                  <a:gd name="T24" fmla="*/ 187 w 1458"/>
                  <a:gd name="T25" fmla="*/ 64 h 406"/>
                  <a:gd name="T26" fmla="*/ 320 w 1458"/>
                  <a:gd name="T27" fmla="*/ 92 h 406"/>
                  <a:gd name="T28" fmla="*/ 457 w 1458"/>
                  <a:gd name="T29" fmla="*/ 115 h 406"/>
                  <a:gd name="T30" fmla="*/ 594 w 1458"/>
                  <a:gd name="T31" fmla="*/ 125 h 406"/>
                  <a:gd name="T32" fmla="*/ 734 w 1458"/>
                  <a:gd name="T33" fmla="*/ 125 h 406"/>
                  <a:gd name="T34" fmla="*/ 871 w 1458"/>
                  <a:gd name="T35" fmla="*/ 118 h 406"/>
                  <a:gd name="T36" fmla="*/ 1008 w 1458"/>
                  <a:gd name="T37" fmla="*/ 100 h 406"/>
                  <a:gd name="T38" fmla="*/ 1145 w 1458"/>
                  <a:gd name="T39" fmla="*/ 75 h 406"/>
                  <a:gd name="T40" fmla="*/ 1274 w 1458"/>
                  <a:gd name="T41" fmla="*/ 38 h 406"/>
                  <a:gd name="T42" fmla="*/ 1404 w 1458"/>
                  <a:gd name="T43" fmla="*/ 0 h 406"/>
                  <a:gd name="T44" fmla="*/ 1415 w 1458"/>
                  <a:gd name="T45" fmla="*/ 17 h 406"/>
                  <a:gd name="T46" fmla="*/ 1425 w 1458"/>
                  <a:gd name="T47" fmla="*/ 42 h 406"/>
                  <a:gd name="T48" fmla="*/ 1436 w 1458"/>
                  <a:gd name="T49" fmla="*/ 68 h 406"/>
                  <a:gd name="T50" fmla="*/ 1444 w 1458"/>
                  <a:gd name="T51" fmla="*/ 97 h 406"/>
                  <a:gd name="T52" fmla="*/ 1451 w 1458"/>
                  <a:gd name="T53" fmla="*/ 125 h 406"/>
                  <a:gd name="T54" fmla="*/ 1455 w 1458"/>
                  <a:gd name="T55" fmla="*/ 158 h 406"/>
                  <a:gd name="T56" fmla="*/ 1458 w 1458"/>
                  <a:gd name="T57" fmla="*/ 186 h 406"/>
                  <a:gd name="T58" fmla="*/ 1455 w 1458"/>
                  <a:gd name="T59" fmla="*/ 215 h 406"/>
                  <a:gd name="T60" fmla="*/ 1447 w 1458"/>
                  <a:gd name="T61" fmla="*/ 244 h 406"/>
                  <a:gd name="T62" fmla="*/ 1436 w 1458"/>
                  <a:gd name="T63" fmla="*/ 273 h 406"/>
                  <a:gd name="T64" fmla="*/ 1432 w 1458"/>
                  <a:gd name="T65" fmla="*/ 273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58" h="406">
                    <a:moveTo>
                      <a:pt x="1432" y="273"/>
                    </a:moveTo>
                    <a:lnTo>
                      <a:pt x="1303" y="323"/>
                    </a:lnTo>
                    <a:lnTo>
                      <a:pt x="1163" y="359"/>
                    </a:lnTo>
                    <a:lnTo>
                      <a:pt x="1015" y="384"/>
                    </a:lnTo>
                    <a:lnTo>
                      <a:pt x="868" y="403"/>
                    </a:lnTo>
                    <a:lnTo>
                      <a:pt x="716" y="406"/>
                    </a:lnTo>
                    <a:lnTo>
                      <a:pt x="569" y="403"/>
                    </a:lnTo>
                    <a:lnTo>
                      <a:pt x="418" y="384"/>
                    </a:lnTo>
                    <a:lnTo>
                      <a:pt x="273" y="359"/>
                    </a:lnTo>
                    <a:lnTo>
                      <a:pt x="133" y="323"/>
                    </a:lnTo>
                    <a:lnTo>
                      <a:pt x="0" y="273"/>
                    </a:lnTo>
                    <a:lnTo>
                      <a:pt x="58" y="21"/>
                    </a:lnTo>
                    <a:lnTo>
                      <a:pt x="187" y="64"/>
                    </a:lnTo>
                    <a:lnTo>
                      <a:pt x="320" y="92"/>
                    </a:lnTo>
                    <a:lnTo>
                      <a:pt x="457" y="115"/>
                    </a:lnTo>
                    <a:lnTo>
                      <a:pt x="594" y="125"/>
                    </a:lnTo>
                    <a:lnTo>
                      <a:pt x="734" y="125"/>
                    </a:lnTo>
                    <a:lnTo>
                      <a:pt x="871" y="118"/>
                    </a:lnTo>
                    <a:lnTo>
                      <a:pt x="1008" y="100"/>
                    </a:lnTo>
                    <a:lnTo>
                      <a:pt x="1145" y="75"/>
                    </a:lnTo>
                    <a:lnTo>
                      <a:pt x="1274" y="38"/>
                    </a:lnTo>
                    <a:lnTo>
                      <a:pt x="1404" y="0"/>
                    </a:lnTo>
                    <a:lnTo>
                      <a:pt x="1415" y="17"/>
                    </a:lnTo>
                    <a:lnTo>
                      <a:pt x="1425" y="42"/>
                    </a:lnTo>
                    <a:lnTo>
                      <a:pt x="1436" y="68"/>
                    </a:lnTo>
                    <a:lnTo>
                      <a:pt x="1444" y="97"/>
                    </a:lnTo>
                    <a:lnTo>
                      <a:pt x="1451" y="125"/>
                    </a:lnTo>
                    <a:lnTo>
                      <a:pt x="1455" y="158"/>
                    </a:lnTo>
                    <a:lnTo>
                      <a:pt x="1458" y="186"/>
                    </a:lnTo>
                    <a:lnTo>
                      <a:pt x="1455" y="215"/>
                    </a:lnTo>
                    <a:lnTo>
                      <a:pt x="1447" y="244"/>
                    </a:lnTo>
                    <a:lnTo>
                      <a:pt x="1436" y="273"/>
                    </a:lnTo>
                    <a:lnTo>
                      <a:pt x="1432" y="273"/>
                    </a:lnTo>
                    <a:close/>
                  </a:path>
                </a:pathLst>
              </a:custGeom>
              <a:solidFill>
                <a:srgbClr val="C400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55" name="Freeform 55"/>
              <p:cNvSpPr>
                <a:spLocks/>
              </p:cNvSpPr>
              <p:nvPr/>
            </p:nvSpPr>
            <p:spPr bwMode="auto">
              <a:xfrm>
                <a:off x="974" y="2892"/>
                <a:ext cx="18" cy="14"/>
              </a:xfrm>
              <a:custGeom>
                <a:avLst/>
                <a:gdLst>
                  <a:gd name="T0" fmla="*/ 44 w 126"/>
                  <a:gd name="T1" fmla="*/ 28 h 97"/>
                  <a:gd name="T2" fmla="*/ 4 w 126"/>
                  <a:gd name="T3" fmla="*/ 97 h 97"/>
                  <a:gd name="T4" fmla="*/ 0 w 126"/>
                  <a:gd name="T5" fmla="*/ 82 h 97"/>
                  <a:gd name="T6" fmla="*/ 4 w 126"/>
                  <a:gd name="T7" fmla="*/ 75 h 97"/>
                  <a:gd name="T8" fmla="*/ 14 w 126"/>
                  <a:gd name="T9" fmla="*/ 64 h 97"/>
                  <a:gd name="T10" fmla="*/ 25 w 126"/>
                  <a:gd name="T11" fmla="*/ 57 h 97"/>
                  <a:gd name="T12" fmla="*/ 40 w 126"/>
                  <a:gd name="T13" fmla="*/ 47 h 97"/>
                  <a:gd name="T14" fmla="*/ 58 w 126"/>
                  <a:gd name="T15" fmla="*/ 39 h 97"/>
                  <a:gd name="T16" fmla="*/ 72 w 126"/>
                  <a:gd name="T17" fmla="*/ 28 h 97"/>
                  <a:gd name="T18" fmla="*/ 90 w 126"/>
                  <a:gd name="T19" fmla="*/ 21 h 97"/>
                  <a:gd name="T20" fmla="*/ 108 w 126"/>
                  <a:gd name="T21" fmla="*/ 10 h 97"/>
                  <a:gd name="T22" fmla="*/ 126 w 126"/>
                  <a:gd name="T23" fmla="*/ 0 h 97"/>
                  <a:gd name="T24" fmla="*/ 61 w 126"/>
                  <a:gd name="T25" fmla="*/ 54 h 97"/>
                  <a:gd name="T26" fmla="*/ 44 w 126"/>
                  <a:gd name="T27" fmla="*/ 32 h 97"/>
                  <a:gd name="T28" fmla="*/ 44 w 126"/>
                  <a:gd name="T29" fmla="*/ 2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97">
                    <a:moveTo>
                      <a:pt x="44" y="28"/>
                    </a:moveTo>
                    <a:lnTo>
                      <a:pt x="4" y="97"/>
                    </a:lnTo>
                    <a:lnTo>
                      <a:pt x="0" y="82"/>
                    </a:lnTo>
                    <a:lnTo>
                      <a:pt x="4" y="75"/>
                    </a:lnTo>
                    <a:lnTo>
                      <a:pt x="14" y="64"/>
                    </a:lnTo>
                    <a:lnTo>
                      <a:pt x="25" y="57"/>
                    </a:lnTo>
                    <a:lnTo>
                      <a:pt x="40" y="47"/>
                    </a:lnTo>
                    <a:lnTo>
                      <a:pt x="58" y="39"/>
                    </a:lnTo>
                    <a:lnTo>
                      <a:pt x="72" y="28"/>
                    </a:lnTo>
                    <a:lnTo>
                      <a:pt x="90" y="21"/>
                    </a:lnTo>
                    <a:lnTo>
                      <a:pt x="108" y="10"/>
                    </a:lnTo>
                    <a:lnTo>
                      <a:pt x="126" y="0"/>
                    </a:lnTo>
                    <a:lnTo>
                      <a:pt x="61" y="54"/>
                    </a:lnTo>
                    <a:lnTo>
                      <a:pt x="44" y="32"/>
                    </a:lnTo>
                    <a:lnTo>
                      <a:pt x="44" y="28"/>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56" name="Freeform 56"/>
              <p:cNvSpPr>
                <a:spLocks/>
              </p:cNvSpPr>
              <p:nvPr/>
            </p:nvSpPr>
            <p:spPr bwMode="auto">
              <a:xfrm>
                <a:off x="953" y="2905"/>
                <a:ext cx="2" cy="14"/>
              </a:xfrm>
              <a:custGeom>
                <a:avLst/>
                <a:gdLst>
                  <a:gd name="T0" fmla="*/ 0 w 18"/>
                  <a:gd name="T1" fmla="*/ 0 h 100"/>
                  <a:gd name="T2" fmla="*/ 18 w 18"/>
                  <a:gd name="T3" fmla="*/ 3 h 100"/>
                  <a:gd name="T4" fmla="*/ 18 w 18"/>
                  <a:gd name="T5" fmla="*/ 100 h 100"/>
                  <a:gd name="T6" fmla="*/ 0 w 18"/>
                  <a:gd name="T7" fmla="*/ 100 h 100"/>
                  <a:gd name="T8" fmla="*/ 0 w 18"/>
                  <a:gd name="T9" fmla="*/ 3 h 100"/>
                  <a:gd name="T10" fmla="*/ 0 w 18"/>
                  <a:gd name="T11" fmla="*/ 0 h 100"/>
                </a:gdLst>
                <a:ahLst/>
                <a:cxnLst>
                  <a:cxn ang="0">
                    <a:pos x="T0" y="T1"/>
                  </a:cxn>
                  <a:cxn ang="0">
                    <a:pos x="T2" y="T3"/>
                  </a:cxn>
                  <a:cxn ang="0">
                    <a:pos x="T4" y="T5"/>
                  </a:cxn>
                  <a:cxn ang="0">
                    <a:pos x="T6" y="T7"/>
                  </a:cxn>
                  <a:cxn ang="0">
                    <a:pos x="T8" y="T9"/>
                  </a:cxn>
                  <a:cxn ang="0">
                    <a:pos x="T10" y="T11"/>
                  </a:cxn>
                </a:cxnLst>
                <a:rect l="0" t="0" r="r" b="b"/>
                <a:pathLst>
                  <a:path w="18" h="100">
                    <a:moveTo>
                      <a:pt x="0" y="0"/>
                    </a:moveTo>
                    <a:lnTo>
                      <a:pt x="18" y="3"/>
                    </a:lnTo>
                    <a:lnTo>
                      <a:pt x="18" y="100"/>
                    </a:lnTo>
                    <a:lnTo>
                      <a:pt x="0" y="100"/>
                    </a:lnTo>
                    <a:lnTo>
                      <a:pt x="0" y="3"/>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57" name="Freeform 57"/>
              <p:cNvSpPr>
                <a:spLocks/>
              </p:cNvSpPr>
              <p:nvPr/>
            </p:nvSpPr>
            <p:spPr bwMode="auto">
              <a:xfrm>
                <a:off x="536" y="2908"/>
                <a:ext cx="42" cy="1"/>
              </a:xfrm>
              <a:custGeom>
                <a:avLst/>
                <a:gdLst>
                  <a:gd name="T0" fmla="*/ 0 w 290"/>
                  <a:gd name="T1" fmla="*/ 290 w 290"/>
                  <a:gd name="T2" fmla="*/ 0 w 290"/>
                </a:gdLst>
                <a:ahLst/>
                <a:cxnLst>
                  <a:cxn ang="0">
                    <a:pos x="T0" y="0"/>
                  </a:cxn>
                  <a:cxn ang="0">
                    <a:pos x="T1" y="0"/>
                  </a:cxn>
                  <a:cxn ang="0">
                    <a:pos x="T2" y="0"/>
                  </a:cxn>
                </a:cxnLst>
                <a:rect l="0" t="0" r="r" b="b"/>
                <a:pathLst>
                  <a:path w="290">
                    <a:moveTo>
                      <a:pt x="0" y="0"/>
                    </a:moveTo>
                    <a:lnTo>
                      <a:pt x="29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58" name="Freeform 58"/>
              <p:cNvSpPr>
                <a:spLocks/>
              </p:cNvSpPr>
              <p:nvPr/>
            </p:nvSpPr>
            <p:spPr bwMode="auto">
              <a:xfrm>
                <a:off x="619" y="2908"/>
                <a:ext cx="9" cy="14"/>
              </a:xfrm>
              <a:custGeom>
                <a:avLst/>
                <a:gdLst>
                  <a:gd name="T0" fmla="*/ 54 w 57"/>
                  <a:gd name="T1" fmla="*/ 98 h 98"/>
                  <a:gd name="T2" fmla="*/ 0 w 57"/>
                  <a:gd name="T3" fmla="*/ 0 h 98"/>
                  <a:gd name="T4" fmla="*/ 40 w 57"/>
                  <a:gd name="T5" fmla="*/ 0 h 98"/>
                  <a:gd name="T6" fmla="*/ 57 w 57"/>
                  <a:gd name="T7" fmla="*/ 98 h 98"/>
                  <a:gd name="T8" fmla="*/ 54 w 57"/>
                  <a:gd name="T9" fmla="*/ 98 h 98"/>
                </a:gdLst>
                <a:ahLst/>
                <a:cxnLst>
                  <a:cxn ang="0">
                    <a:pos x="T0" y="T1"/>
                  </a:cxn>
                  <a:cxn ang="0">
                    <a:pos x="T2" y="T3"/>
                  </a:cxn>
                  <a:cxn ang="0">
                    <a:pos x="T4" y="T5"/>
                  </a:cxn>
                  <a:cxn ang="0">
                    <a:pos x="T6" y="T7"/>
                  </a:cxn>
                  <a:cxn ang="0">
                    <a:pos x="T8" y="T9"/>
                  </a:cxn>
                </a:cxnLst>
                <a:rect l="0" t="0" r="r" b="b"/>
                <a:pathLst>
                  <a:path w="57" h="98">
                    <a:moveTo>
                      <a:pt x="54" y="98"/>
                    </a:moveTo>
                    <a:lnTo>
                      <a:pt x="0" y="0"/>
                    </a:lnTo>
                    <a:lnTo>
                      <a:pt x="40" y="0"/>
                    </a:lnTo>
                    <a:lnTo>
                      <a:pt x="57" y="98"/>
                    </a:lnTo>
                    <a:lnTo>
                      <a:pt x="54" y="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59" name="Freeform 59"/>
              <p:cNvSpPr>
                <a:spLocks/>
              </p:cNvSpPr>
              <p:nvPr/>
            </p:nvSpPr>
            <p:spPr bwMode="auto">
              <a:xfrm>
                <a:off x="436" y="2910"/>
                <a:ext cx="15" cy="37"/>
              </a:xfrm>
              <a:custGeom>
                <a:avLst/>
                <a:gdLst>
                  <a:gd name="T0" fmla="*/ 0 w 102"/>
                  <a:gd name="T1" fmla="*/ 255 h 259"/>
                  <a:gd name="T2" fmla="*/ 102 w 102"/>
                  <a:gd name="T3" fmla="*/ 0 h 259"/>
                  <a:gd name="T4" fmla="*/ 36 w 102"/>
                  <a:gd name="T5" fmla="*/ 194 h 259"/>
                  <a:gd name="T6" fmla="*/ 5 w 102"/>
                  <a:gd name="T7" fmla="*/ 259 h 259"/>
                  <a:gd name="T8" fmla="*/ 0 w 102"/>
                  <a:gd name="T9" fmla="*/ 255 h 259"/>
                </a:gdLst>
                <a:ahLst/>
                <a:cxnLst>
                  <a:cxn ang="0">
                    <a:pos x="T0" y="T1"/>
                  </a:cxn>
                  <a:cxn ang="0">
                    <a:pos x="T2" y="T3"/>
                  </a:cxn>
                  <a:cxn ang="0">
                    <a:pos x="T4" y="T5"/>
                  </a:cxn>
                  <a:cxn ang="0">
                    <a:pos x="T6" y="T7"/>
                  </a:cxn>
                  <a:cxn ang="0">
                    <a:pos x="T8" y="T9"/>
                  </a:cxn>
                </a:cxnLst>
                <a:rect l="0" t="0" r="r" b="b"/>
                <a:pathLst>
                  <a:path w="102" h="259">
                    <a:moveTo>
                      <a:pt x="0" y="255"/>
                    </a:moveTo>
                    <a:lnTo>
                      <a:pt x="102" y="0"/>
                    </a:lnTo>
                    <a:lnTo>
                      <a:pt x="36" y="194"/>
                    </a:lnTo>
                    <a:lnTo>
                      <a:pt x="5" y="259"/>
                    </a:lnTo>
                    <a:lnTo>
                      <a:pt x="0" y="2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60" name="Freeform 60"/>
              <p:cNvSpPr>
                <a:spLocks/>
              </p:cNvSpPr>
              <p:nvPr/>
            </p:nvSpPr>
            <p:spPr bwMode="auto">
              <a:xfrm>
                <a:off x="525" y="2910"/>
                <a:ext cx="89" cy="34"/>
              </a:xfrm>
              <a:custGeom>
                <a:avLst/>
                <a:gdLst>
                  <a:gd name="T0" fmla="*/ 605 w 622"/>
                  <a:gd name="T1" fmla="*/ 119 h 234"/>
                  <a:gd name="T2" fmla="*/ 551 w 622"/>
                  <a:gd name="T3" fmla="*/ 148 h 234"/>
                  <a:gd name="T4" fmla="*/ 497 w 622"/>
                  <a:gd name="T5" fmla="*/ 170 h 234"/>
                  <a:gd name="T6" fmla="*/ 436 w 622"/>
                  <a:gd name="T7" fmla="*/ 191 h 234"/>
                  <a:gd name="T8" fmla="*/ 377 w 622"/>
                  <a:gd name="T9" fmla="*/ 205 h 234"/>
                  <a:gd name="T10" fmla="*/ 316 w 622"/>
                  <a:gd name="T11" fmla="*/ 220 h 234"/>
                  <a:gd name="T12" fmla="*/ 255 w 622"/>
                  <a:gd name="T13" fmla="*/ 231 h 234"/>
                  <a:gd name="T14" fmla="*/ 191 w 622"/>
                  <a:gd name="T15" fmla="*/ 234 h 234"/>
                  <a:gd name="T16" fmla="*/ 130 w 622"/>
                  <a:gd name="T17" fmla="*/ 234 h 234"/>
                  <a:gd name="T18" fmla="*/ 64 w 622"/>
                  <a:gd name="T19" fmla="*/ 231 h 234"/>
                  <a:gd name="T20" fmla="*/ 0 w 622"/>
                  <a:gd name="T21" fmla="*/ 217 h 234"/>
                  <a:gd name="T22" fmla="*/ 0 w 622"/>
                  <a:gd name="T23" fmla="*/ 65 h 234"/>
                  <a:gd name="T24" fmla="*/ 71 w 622"/>
                  <a:gd name="T25" fmla="*/ 65 h 234"/>
                  <a:gd name="T26" fmla="*/ 137 w 622"/>
                  <a:gd name="T27" fmla="*/ 65 h 234"/>
                  <a:gd name="T28" fmla="*/ 194 w 622"/>
                  <a:gd name="T29" fmla="*/ 62 h 234"/>
                  <a:gd name="T30" fmla="*/ 252 w 622"/>
                  <a:gd name="T31" fmla="*/ 57 h 234"/>
                  <a:gd name="T32" fmla="*/ 302 w 622"/>
                  <a:gd name="T33" fmla="*/ 54 h 234"/>
                  <a:gd name="T34" fmla="*/ 353 w 622"/>
                  <a:gd name="T35" fmla="*/ 43 h 234"/>
                  <a:gd name="T36" fmla="*/ 403 w 622"/>
                  <a:gd name="T37" fmla="*/ 36 h 234"/>
                  <a:gd name="T38" fmla="*/ 457 w 622"/>
                  <a:gd name="T39" fmla="*/ 26 h 234"/>
                  <a:gd name="T40" fmla="*/ 518 w 622"/>
                  <a:gd name="T41" fmla="*/ 12 h 234"/>
                  <a:gd name="T42" fmla="*/ 583 w 622"/>
                  <a:gd name="T43" fmla="*/ 0 h 234"/>
                  <a:gd name="T44" fmla="*/ 587 w 622"/>
                  <a:gd name="T45" fmla="*/ 12 h 234"/>
                  <a:gd name="T46" fmla="*/ 590 w 622"/>
                  <a:gd name="T47" fmla="*/ 22 h 234"/>
                  <a:gd name="T48" fmla="*/ 601 w 622"/>
                  <a:gd name="T49" fmla="*/ 36 h 234"/>
                  <a:gd name="T50" fmla="*/ 608 w 622"/>
                  <a:gd name="T51" fmla="*/ 47 h 234"/>
                  <a:gd name="T52" fmla="*/ 615 w 622"/>
                  <a:gd name="T53" fmla="*/ 62 h 234"/>
                  <a:gd name="T54" fmla="*/ 619 w 622"/>
                  <a:gd name="T55" fmla="*/ 72 h 234"/>
                  <a:gd name="T56" fmla="*/ 622 w 622"/>
                  <a:gd name="T57" fmla="*/ 83 h 234"/>
                  <a:gd name="T58" fmla="*/ 622 w 622"/>
                  <a:gd name="T59" fmla="*/ 97 h 234"/>
                  <a:gd name="T60" fmla="*/ 615 w 622"/>
                  <a:gd name="T61" fmla="*/ 108 h 234"/>
                  <a:gd name="T62" fmla="*/ 605 w 622"/>
                  <a:gd name="T63" fmla="*/ 1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2" h="234">
                    <a:moveTo>
                      <a:pt x="605" y="119"/>
                    </a:moveTo>
                    <a:lnTo>
                      <a:pt x="551" y="148"/>
                    </a:lnTo>
                    <a:lnTo>
                      <a:pt x="497" y="170"/>
                    </a:lnTo>
                    <a:lnTo>
                      <a:pt x="436" y="191"/>
                    </a:lnTo>
                    <a:lnTo>
                      <a:pt x="377" y="205"/>
                    </a:lnTo>
                    <a:lnTo>
                      <a:pt x="316" y="220"/>
                    </a:lnTo>
                    <a:lnTo>
                      <a:pt x="255" y="231"/>
                    </a:lnTo>
                    <a:lnTo>
                      <a:pt x="191" y="234"/>
                    </a:lnTo>
                    <a:lnTo>
                      <a:pt x="130" y="234"/>
                    </a:lnTo>
                    <a:lnTo>
                      <a:pt x="64" y="231"/>
                    </a:lnTo>
                    <a:lnTo>
                      <a:pt x="0" y="217"/>
                    </a:lnTo>
                    <a:lnTo>
                      <a:pt x="0" y="65"/>
                    </a:lnTo>
                    <a:lnTo>
                      <a:pt x="71" y="65"/>
                    </a:lnTo>
                    <a:lnTo>
                      <a:pt x="137" y="65"/>
                    </a:lnTo>
                    <a:lnTo>
                      <a:pt x="194" y="62"/>
                    </a:lnTo>
                    <a:lnTo>
                      <a:pt x="252" y="57"/>
                    </a:lnTo>
                    <a:lnTo>
                      <a:pt x="302" y="54"/>
                    </a:lnTo>
                    <a:lnTo>
                      <a:pt x="353" y="43"/>
                    </a:lnTo>
                    <a:lnTo>
                      <a:pt x="403" y="36"/>
                    </a:lnTo>
                    <a:lnTo>
                      <a:pt x="457" y="26"/>
                    </a:lnTo>
                    <a:lnTo>
                      <a:pt x="518" y="12"/>
                    </a:lnTo>
                    <a:lnTo>
                      <a:pt x="583" y="0"/>
                    </a:lnTo>
                    <a:lnTo>
                      <a:pt x="587" y="12"/>
                    </a:lnTo>
                    <a:lnTo>
                      <a:pt x="590" y="22"/>
                    </a:lnTo>
                    <a:lnTo>
                      <a:pt x="601" y="36"/>
                    </a:lnTo>
                    <a:lnTo>
                      <a:pt x="608" y="47"/>
                    </a:lnTo>
                    <a:lnTo>
                      <a:pt x="615" y="62"/>
                    </a:lnTo>
                    <a:lnTo>
                      <a:pt x="619" y="72"/>
                    </a:lnTo>
                    <a:lnTo>
                      <a:pt x="622" y="83"/>
                    </a:lnTo>
                    <a:lnTo>
                      <a:pt x="622" y="97"/>
                    </a:lnTo>
                    <a:lnTo>
                      <a:pt x="615" y="108"/>
                    </a:lnTo>
                    <a:lnTo>
                      <a:pt x="605" y="119"/>
                    </a:lnTo>
                    <a:close/>
                  </a:path>
                </a:pathLst>
              </a:custGeom>
              <a:solidFill>
                <a:srgbClr val="4D99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61" name="Freeform 61"/>
              <p:cNvSpPr>
                <a:spLocks/>
              </p:cNvSpPr>
              <p:nvPr/>
            </p:nvSpPr>
            <p:spPr bwMode="auto">
              <a:xfrm>
                <a:off x="645" y="2910"/>
                <a:ext cx="28" cy="34"/>
              </a:xfrm>
              <a:custGeom>
                <a:avLst/>
                <a:gdLst>
                  <a:gd name="T0" fmla="*/ 194 w 198"/>
                  <a:gd name="T1" fmla="*/ 119 h 234"/>
                  <a:gd name="T2" fmla="*/ 101 w 198"/>
                  <a:gd name="T3" fmla="*/ 234 h 234"/>
                  <a:gd name="T4" fmla="*/ 82 w 198"/>
                  <a:gd name="T5" fmla="*/ 217 h 234"/>
                  <a:gd name="T6" fmla="*/ 64 w 198"/>
                  <a:gd name="T7" fmla="*/ 198 h 234"/>
                  <a:gd name="T8" fmla="*/ 47 w 198"/>
                  <a:gd name="T9" fmla="*/ 173 h 234"/>
                  <a:gd name="T10" fmla="*/ 25 w 198"/>
                  <a:gd name="T11" fmla="*/ 148 h 234"/>
                  <a:gd name="T12" fmla="*/ 10 w 198"/>
                  <a:gd name="T13" fmla="*/ 123 h 234"/>
                  <a:gd name="T14" fmla="*/ 0 w 198"/>
                  <a:gd name="T15" fmla="*/ 97 h 234"/>
                  <a:gd name="T16" fmla="*/ 0 w 198"/>
                  <a:gd name="T17" fmla="*/ 69 h 234"/>
                  <a:gd name="T18" fmla="*/ 10 w 198"/>
                  <a:gd name="T19" fmla="*/ 43 h 234"/>
                  <a:gd name="T20" fmla="*/ 35 w 198"/>
                  <a:gd name="T21" fmla="*/ 19 h 234"/>
                  <a:gd name="T22" fmla="*/ 75 w 198"/>
                  <a:gd name="T23" fmla="*/ 0 h 234"/>
                  <a:gd name="T24" fmla="*/ 94 w 198"/>
                  <a:gd name="T25" fmla="*/ 0 h 234"/>
                  <a:gd name="T26" fmla="*/ 111 w 198"/>
                  <a:gd name="T27" fmla="*/ 7 h 234"/>
                  <a:gd name="T28" fmla="*/ 125 w 198"/>
                  <a:gd name="T29" fmla="*/ 15 h 234"/>
                  <a:gd name="T30" fmla="*/ 136 w 198"/>
                  <a:gd name="T31" fmla="*/ 29 h 234"/>
                  <a:gd name="T32" fmla="*/ 148 w 198"/>
                  <a:gd name="T33" fmla="*/ 40 h 234"/>
                  <a:gd name="T34" fmla="*/ 158 w 198"/>
                  <a:gd name="T35" fmla="*/ 57 h 234"/>
                  <a:gd name="T36" fmla="*/ 165 w 198"/>
                  <a:gd name="T37" fmla="*/ 72 h 234"/>
                  <a:gd name="T38" fmla="*/ 176 w 198"/>
                  <a:gd name="T39" fmla="*/ 90 h 234"/>
                  <a:gd name="T40" fmla="*/ 183 w 198"/>
                  <a:gd name="T41" fmla="*/ 104 h 234"/>
                  <a:gd name="T42" fmla="*/ 198 w 198"/>
                  <a:gd name="T43" fmla="*/ 119 h 234"/>
                  <a:gd name="T44" fmla="*/ 194 w 198"/>
                  <a:gd name="T45" fmla="*/ 11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8" h="234">
                    <a:moveTo>
                      <a:pt x="194" y="119"/>
                    </a:moveTo>
                    <a:lnTo>
                      <a:pt x="101" y="234"/>
                    </a:lnTo>
                    <a:lnTo>
                      <a:pt x="82" y="217"/>
                    </a:lnTo>
                    <a:lnTo>
                      <a:pt x="64" y="198"/>
                    </a:lnTo>
                    <a:lnTo>
                      <a:pt x="47" y="173"/>
                    </a:lnTo>
                    <a:lnTo>
                      <a:pt x="25" y="148"/>
                    </a:lnTo>
                    <a:lnTo>
                      <a:pt x="10" y="123"/>
                    </a:lnTo>
                    <a:lnTo>
                      <a:pt x="0" y="97"/>
                    </a:lnTo>
                    <a:lnTo>
                      <a:pt x="0" y="69"/>
                    </a:lnTo>
                    <a:lnTo>
                      <a:pt x="10" y="43"/>
                    </a:lnTo>
                    <a:lnTo>
                      <a:pt x="35" y="19"/>
                    </a:lnTo>
                    <a:lnTo>
                      <a:pt x="75" y="0"/>
                    </a:lnTo>
                    <a:lnTo>
                      <a:pt x="94" y="0"/>
                    </a:lnTo>
                    <a:lnTo>
                      <a:pt x="111" y="7"/>
                    </a:lnTo>
                    <a:lnTo>
                      <a:pt x="125" y="15"/>
                    </a:lnTo>
                    <a:lnTo>
                      <a:pt x="136" y="29"/>
                    </a:lnTo>
                    <a:lnTo>
                      <a:pt x="148" y="40"/>
                    </a:lnTo>
                    <a:lnTo>
                      <a:pt x="158" y="57"/>
                    </a:lnTo>
                    <a:lnTo>
                      <a:pt x="165" y="72"/>
                    </a:lnTo>
                    <a:lnTo>
                      <a:pt x="176" y="90"/>
                    </a:lnTo>
                    <a:lnTo>
                      <a:pt x="183" y="104"/>
                    </a:lnTo>
                    <a:lnTo>
                      <a:pt x="198" y="119"/>
                    </a:lnTo>
                    <a:lnTo>
                      <a:pt x="194" y="119"/>
                    </a:lnTo>
                    <a:close/>
                  </a:path>
                </a:pathLst>
              </a:custGeom>
              <a:solidFill>
                <a:srgbClr val="FF00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62" name="Freeform 62"/>
              <p:cNvSpPr>
                <a:spLocks/>
              </p:cNvSpPr>
              <p:nvPr/>
            </p:nvSpPr>
            <p:spPr bwMode="auto">
              <a:xfrm>
                <a:off x="478" y="2916"/>
                <a:ext cx="5" cy="22"/>
              </a:xfrm>
              <a:custGeom>
                <a:avLst/>
                <a:gdLst>
                  <a:gd name="T0" fmla="*/ 0 w 36"/>
                  <a:gd name="T1" fmla="*/ 151 h 154"/>
                  <a:gd name="T2" fmla="*/ 36 w 36"/>
                  <a:gd name="T3" fmla="*/ 0 h 154"/>
                  <a:gd name="T4" fmla="*/ 18 w 36"/>
                  <a:gd name="T5" fmla="*/ 137 h 154"/>
                  <a:gd name="T6" fmla="*/ 3 w 36"/>
                  <a:gd name="T7" fmla="*/ 154 h 154"/>
                  <a:gd name="T8" fmla="*/ 0 w 36"/>
                  <a:gd name="T9" fmla="*/ 151 h 154"/>
                </a:gdLst>
                <a:ahLst/>
                <a:cxnLst>
                  <a:cxn ang="0">
                    <a:pos x="T0" y="T1"/>
                  </a:cxn>
                  <a:cxn ang="0">
                    <a:pos x="T2" y="T3"/>
                  </a:cxn>
                  <a:cxn ang="0">
                    <a:pos x="T4" y="T5"/>
                  </a:cxn>
                  <a:cxn ang="0">
                    <a:pos x="T6" y="T7"/>
                  </a:cxn>
                  <a:cxn ang="0">
                    <a:pos x="T8" y="T9"/>
                  </a:cxn>
                </a:cxnLst>
                <a:rect l="0" t="0" r="r" b="b"/>
                <a:pathLst>
                  <a:path w="36" h="154">
                    <a:moveTo>
                      <a:pt x="0" y="151"/>
                    </a:moveTo>
                    <a:lnTo>
                      <a:pt x="36" y="0"/>
                    </a:lnTo>
                    <a:lnTo>
                      <a:pt x="18" y="137"/>
                    </a:lnTo>
                    <a:lnTo>
                      <a:pt x="3" y="154"/>
                    </a:lnTo>
                    <a:lnTo>
                      <a:pt x="0" y="1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63" name="Freeform 63"/>
              <p:cNvSpPr>
                <a:spLocks/>
              </p:cNvSpPr>
              <p:nvPr/>
            </p:nvSpPr>
            <p:spPr bwMode="auto">
              <a:xfrm>
                <a:off x="492" y="2919"/>
                <a:ext cx="8" cy="16"/>
              </a:xfrm>
              <a:custGeom>
                <a:avLst/>
                <a:gdLst>
                  <a:gd name="T0" fmla="*/ 0 w 58"/>
                  <a:gd name="T1" fmla="*/ 112 h 112"/>
                  <a:gd name="T2" fmla="*/ 4 w 58"/>
                  <a:gd name="T3" fmla="*/ 0 h 112"/>
                  <a:gd name="T4" fmla="*/ 58 w 58"/>
                  <a:gd name="T5" fmla="*/ 0 h 112"/>
                  <a:gd name="T6" fmla="*/ 4 w 58"/>
                  <a:gd name="T7" fmla="*/ 112 h 112"/>
                  <a:gd name="T8" fmla="*/ 0 w 58"/>
                  <a:gd name="T9" fmla="*/ 112 h 112"/>
                </a:gdLst>
                <a:ahLst/>
                <a:cxnLst>
                  <a:cxn ang="0">
                    <a:pos x="T0" y="T1"/>
                  </a:cxn>
                  <a:cxn ang="0">
                    <a:pos x="T2" y="T3"/>
                  </a:cxn>
                  <a:cxn ang="0">
                    <a:pos x="T4" y="T5"/>
                  </a:cxn>
                  <a:cxn ang="0">
                    <a:pos x="T6" y="T7"/>
                  </a:cxn>
                  <a:cxn ang="0">
                    <a:pos x="T8" y="T9"/>
                  </a:cxn>
                </a:cxnLst>
                <a:rect l="0" t="0" r="r" b="b"/>
                <a:pathLst>
                  <a:path w="58" h="112">
                    <a:moveTo>
                      <a:pt x="0" y="112"/>
                    </a:moveTo>
                    <a:lnTo>
                      <a:pt x="4" y="0"/>
                    </a:lnTo>
                    <a:lnTo>
                      <a:pt x="58" y="0"/>
                    </a:lnTo>
                    <a:lnTo>
                      <a:pt x="4" y="112"/>
                    </a:lnTo>
                    <a:lnTo>
                      <a:pt x="0" y="1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64" name="Freeform 64"/>
              <p:cNvSpPr>
                <a:spLocks/>
              </p:cNvSpPr>
              <p:nvPr/>
            </p:nvSpPr>
            <p:spPr bwMode="auto">
              <a:xfrm>
                <a:off x="905" y="2927"/>
                <a:ext cx="9" cy="8"/>
              </a:xfrm>
              <a:custGeom>
                <a:avLst/>
                <a:gdLst>
                  <a:gd name="T0" fmla="*/ 0 w 61"/>
                  <a:gd name="T1" fmla="*/ 58 h 58"/>
                  <a:gd name="T2" fmla="*/ 29 w 61"/>
                  <a:gd name="T3" fmla="*/ 0 h 58"/>
                  <a:gd name="T4" fmla="*/ 61 w 61"/>
                  <a:gd name="T5" fmla="*/ 58 h 58"/>
                  <a:gd name="T6" fmla="*/ 4 w 61"/>
                  <a:gd name="T7" fmla="*/ 58 h 58"/>
                  <a:gd name="T8" fmla="*/ 0 w 61"/>
                  <a:gd name="T9" fmla="*/ 58 h 58"/>
                </a:gdLst>
                <a:ahLst/>
                <a:cxnLst>
                  <a:cxn ang="0">
                    <a:pos x="T0" y="T1"/>
                  </a:cxn>
                  <a:cxn ang="0">
                    <a:pos x="T2" y="T3"/>
                  </a:cxn>
                  <a:cxn ang="0">
                    <a:pos x="T4" y="T5"/>
                  </a:cxn>
                  <a:cxn ang="0">
                    <a:pos x="T6" y="T7"/>
                  </a:cxn>
                  <a:cxn ang="0">
                    <a:pos x="T8" y="T9"/>
                  </a:cxn>
                </a:cxnLst>
                <a:rect l="0" t="0" r="r" b="b"/>
                <a:pathLst>
                  <a:path w="61" h="58">
                    <a:moveTo>
                      <a:pt x="0" y="58"/>
                    </a:moveTo>
                    <a:lnTo>
                      <a:pt x="29" y="0"/>
                    </a:lnTo>
                    <a:lnTo>
                      <a:pt x="61" y="58"/>
                    </a:lnTo>
                    <a:lnTo>
                      <a:pt x="4" y="58"/>
                    </a:lnTo>
                    <a:lnTo>
                      <a:pt x="0" y="58"/>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65" name="Freeform 65"/>
              <p:cNvSpPr>
                <a:spLocks/>
              </p:cNvSpPr>
              <p:nvPr/>
            </p:nvSpPr>
            <p:spPr bwMode="auto">
              <a:xfrm>
                <a:off x="528" y="2937"/>
                <a:ext cx="89" cy="24"/>
              </a:xfrm>
              <a:custGeom>
                <a:avLst/>
                <a:gdLst>
                  <a:gd name="T0" fmla="*/ 623 w 627"/>
                  <a:gd name="T1" fmla="*/ 0 h 165"/>
                  <a:gd name="T2" fmla="*/ 623 w 627"/>
                  <a:gd name="T3" fmla="*/ 33 h 165"/>
                  <a:gd name="T4" fmla="*/ 613 w 627"/>
                  <a:gd name="T5" fmla="*/ 57 h 165"/>
                  <a:gd name="T6" fmla="*/ 598 w 627"/>
                  <a:gd name="T7" fmla="*/ 76 h 165"/>
                  <a:gd name="T8" fmla="*/ 577 w 627"/>
                  <a:gd name="T9" fmla="*/ 94 h 165"/>
                  <a:gd name="T10" fmla="*/ 551 w 627"/>
                  <a:gd name="T11" fmla="*/ 104 h 165"/>
                  <a:gd name="T12" fmla="*/ 526 w 627"/>
                  <a:gd name="T13" fmla="*/ 115 h 165"/>
                  <a:gd name="T14" fmla="*/ 500 w 627"/>
                  <a:gd name="T15" fmla="*/ 126 h 165"/>
                  <a:gd name="T16" fmla="*/ 472 w 627"/>
                  <a:gd name="T17" fmla="*/ 137 h 165"/>
                  <a:gd name="T18" fmla="*/ 450 w 627"/>
                  <a:gd name="T19" fmla="*/ 148 h 165"/>
                  <a:gd name="T20" fmla="*/ 432 w 627"/>
                  <a:gd name="T21" fmla="*/ 165 h 165"/>
                  <a:gd name="T22" fmla="*/ 0 w 627"/>
                  <a:gd name="T23" fmla="*/ 123 h 165"/>
                  <a:gd name="T24" fmla="*/ 73 w 627"/>
                  <a:gd name="T25" fmla="*/ 126 h 165"/>
                  <a:gd name="T26" fmla="*/ 137 w 627"/>
                  <a:gd name="T27" fmla="*/ 126 h 165"/>
                  <a:gd name="T28" fmla="*/ 205 w 627"/>
                  <a:gd name="T29" fmla="*/ 123 h 165"/>
                  <a:gd name="T30" fmla="*/ 271 w 627"/>
                  <a:gd name="T31" fmla="*/ 115 h 165"/>
                  <a:gd name="T32" fmla="*/ 332 w 627"/>
                  <a:gd name="T33" fmla="*/ 104 h 165"/>
                  <a:gd name="T34" fmla="*/ 393 w 627"/>
                  <a:gd name="T35" fmla="*/ 90 h 165"/>
                  <a:gd name="T36" fmla="*/ 454 w 627"/>
                  <a:gd name="T37" fmla="*/ 76 h 165"/>
                  <a:gd name="T38" fmla="*/ 512 w 627"/>
                  <a:gd name="T39" fmla="*/ 54 h 165"/>
                  <a:gd name="T40" fmla="*/ 569 w 627"/>
                  <a:gd name="T41" fmla="*/ 29 h 165"/>
                  <a:gd name="T42" fmla="*/ 627 w 627"/>
                  <a:gd name="T43" fmla="*/ 3 h 165"/>
                  <a:gd name="T44" fmla="*/ 623 w 627"/>
                  <a:gd name="T4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7" h="165">
                    <a:moveTo>
                      <a:pt x="623" y="0"/>
                    </a:moveTo>
                    <a:lnTo>
                      <a:pt x="623" y="33"/>
                    </a:lnTo>
                    <a:lnTo>
                      <a:pt x="613" y="57"/>
                    </a:lnTo>
                    <a:lnTo>
                      <a:pt x="598" y="76"/>
                    </a:lnTo>
                    <a:lnTo>
                      <a:pt x="577" y="94"/>
                    </a:lnTo>
                    <a:lnTo>
                      <a:pt x="551" y="104"/>
                    </a:lnTo>
                    <a:lnTo>
                      <a:pt x="526" y="115"/>
                    </a:lnTo>
                    <a:lnTo>
                      <a:pt x="500" y="126"/>
                    </a:lnTo>
                    <a:lnTo>
                      <a:pt x="472" y="137"/>
                    </a:lnTo>
                    <a:lnTo>
                      <a:pt x="450" y="148"/>
                    </a:lnTo>
                    <a:lnTo>
                      <a:pt x="432" y="165"/>
                    </a:lnTo>
                    <a:lnTo>
                      <a:pt x="0" y="123"/>
                    </a:lnTo>
                    <a:lnTo>
                      <a:pt x="73" y="126"/>
                    </a:lnTo>
                    <a:lnTo>
                      <a:pt x="137" y="126"/>
                    </a:lnTo>
                    <a:lnTo>
                      <a:pt x="205" y="123"/>
                    </a:lnTo>
                    <a:lnTo>
                      <a:pt x="271" y="115"/>
                    </a:lnTo>
                    <a:lnTo>
                      <a:pt x="332" y="104"/>
                    </a:lnTo>
                    <a:lnTo>
                      <a:pt x="393" y="90"/>
                    </a:lnTo>
                    <a:lnTo>
                      <a:pt x="454" y="76"/>
                    </a:lnTo>
                    <a:lnTo>
                      <a:pt x="512" y="54"/>
                    </a:lnTo>
                    <a:lnTo>
                      <a:pt x="569" y="29"/>
                    </a:lnTo>
                    <a:lnTo>
                      <a:pt x="627" y="3"/>
                    </a:lnTo>
                    <a:lnTo>
                      <a:pt x="623" y="0"/>
                    </a:lnTo>
                    <a:close/>
                  </a:path>
                </a:pathLst>
              </a:custGeom>
              <a:solidFill>
                <a:srgbClr val="77B1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66" name="Freeform 66"/>
              <p:cNvSpPr>
                <a:spLocks/>
              </p:cNvSpPr>
              <p:nvPr/>
            </p:nvSpPr>
            <p:spPr bwMode="auto">
              <a:xfrm>
                <a:off x="428" y="2947"/>
                <a:ext cx="89" cy="32"/>
              </a:xfrm>
              <a:custGeom>
                <a:avLst/>
                <a:gdLst>
                  <a:gd name="T0" fmla="*/ 620 w 623"/>
                  <a:gd name="T1" fmla="*/ 19 h 228"/>
                  <a:gd name="T2" fmla="*/ 551 w 623"/>
                  <a:gd name="T3" fmla="*/ 16 h 228"/>
                  <a:gd name="T4" fmla="*/ 490 w 623"/>
                  <a:gd name="T5" fmla="*/ 33 h 228"/>
                  <a:gd name="T6" fmla="*/ 429 w 623"/>
                  <a:gd name="T7" fmla="*/ 66 h 228"/>
                  <a:gd name="T8" fmla="*/ 371 w 623"/>
                  <a:gd name="T9" fmla="*/ 105 h 228"/>
                  <a:gd name="T10" fmla="*/ 318 w 623"/>
                  <a:gd name="T11" fmla="*/ 148 h 228"/>
                  <a:gd name="T12" fmla="*/ 259 w 623"/>
                  <a:gd name="T13" fmla="*/ 188 h 228"/>
                  <a:gd name="T14" fmla="*/ 202 w 623"/>
                  <a:gd name="T15" fmla="*/ 217 h 228"/>
                  <a:gd name="T16" fmla="*/ 141 w 623"/>
                  <a:gd name="T17" fmla="*/ 228 h 228"/>
                  <a:gd name="T18" fmla="*/ 73 w 623"/>
                  <a:gd name="T19" fmla="*/ 214 h 228"/>
                  <a:gd name="T20" fmla="*/ 0 w 623"/>
                  <a:gd name="T21" fmla="*/ 174 h 228"/>
                  <a:gd name="T22" fmla="*/ 36 w 623"/>
                  <a:gd name="T23" fmla="*/ 120 h 228"/>
                  <a:gd name="T24" fmla="*/ 87 w 623"/>
                  <a:gd name="T25" fmla="*/ 80 h 228"/>
                  <a:gd name="T26" fmla="*/ 141 w 623"/>
                  <a:gd name="T27" fmla="*/ 47 h 228"/>
                  <a:gd name="T28" fmla="*/ 205 w 623"/>
                  <a:gd name="T29" fmla="*/ 26 h 228"/>
                  <a:gd name="T30" fmla="*/ 271 w 623"/>
                  <a:gd name="T31" fmla="*/ 12 h 228"/>
                  <a:gd name="T32" fmla="*/ 342 w 623"/>
                  <a:gd name="T33" fmla="*/ 4 h 228"/>
                  <a:gd name="T34" fmla="*/ 415 w 623"/>
                  <a:gd name="T35" fmla="*/ 0 h 228"/>
                  <a:gd name="T36" fmla="*/ 483 w 623"/>
                  <a:gd name="T37" fmla="*/ 4 h 228"/>
                  <a:gd name="T38" fmla="*/ 554 w 623"/>
                  <a:gd name="T39" fmla="*/ 12 h 228"/>
                  <a:gd name="T40" fmla="*/ 623 w 623"/>
                  <a:gd name="T41" fmla="*/ 19 h 228"/>
                  <a:gd name="T42" fmla="*/ 620 w 623"/>
                  <a:gd name="T43" fmla="*/ 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3" h="228">
                    <a:moveTo>
                      <a:pt x="620" y="19"/>
                    </a:moveTo>
                    <a:lnTo>
                      <a:pt x="551" y="16"/>
                    </a:lnTo>
                    <a:lnTo>
                      <a:pt x="490" y="33"/>
                    </a:lnTo>
                    <a:lnTo>
                      <a:pt x="429" y="66"/>
                    </a:lnTo>
                    <a:lnTo>
                      <a:pt x="371" y="105"/>
                    </a:lnTo>
                    <a:lnTo>
                      <a:pt x="318" y="148"/>
                    </a:lnTo>
                    <a:lnTo>
                      <a:pt x="259" y="188"/>
                    </a:lnTo>
                    <a:lnTo>
                      <a:pt x="202" y="217"/>
                    </a:lnTo>
                    <a:lnTo>
                      <a:pt x="141" y="228"/>
                    </a:lnTo>
                    <a:lnTo>
                      <a:pt x="73" y="214"/>
                    </a:lnTo>
                    <a:lnTo>
                      <a:pt x="0" y="174"/>
                    </a:lnTo>
                    <a:lnTo>
                      <a:pt x="36" y="120"/>
                    </a:lnTo>
                    <a:lnTo>
                      <a:pt x="87" y="80"/>
                    </a:lnTo>
                    <a:lnTo>
                      <a:pt x="141" y="47"/>
                    </a:lnTo>
                    <a:lnTo>
                      <a:pt x="205" y="26"/>
                    </a:lnTo>
                    <a:lnTo>
                      <a:pt x="271" y="12"/>
                    </a:lnTo>
                    <a:lnTo>
                      <a:pt x="342" y="4"/>
                    </a:lnTo>
                    <a:lnTo>
                      <a:pt x="415" y="0"/>
                    </a:lnTo>
                    <a:lnTo>
                      <a:pt x="483" y="4"/>
                    </a:lnTo>
                    <a:lnTo>
                      <a:pt x="554" y="12"/>
                    </a:lnTo>
                    <a:lnTo>
                      <a:pt x="623" y="19"/>
                    </a:lnTo>
                    <a:lnTo>
                      <a:pt x="620" y="19"/>
                    </a:lnTo>
                    <a:close/>
                  </a:path>
                </a:pathLst>
              </a:custGeom>
              <a:solidFill>
                <a:srgbClr val="4D99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67" name="Freeform 67"/>
              <p:cNvSpPr>
                <a:spLocks/>
              </p:cNvSpPr>
              <p:nvPr/>
            </p:nvSpPr>
            <p:spPr bwMode="auto">
              <a:xfrm>
                <a:off x="863" y="2949"/>
                <a:ext cx="12" cy="14"/>
              </a:xfrm>
              <a:custGeom>
                <a:avLst/>
                <a:gdLst>
                  <a:gd name="T0" fmla="*/ 0 w 83"/>
                  <a:gd name="T1" fmla="*/ 40 h 97"/>
                  <a:gd name="T2" fmla="*/ 12 w 83"/>
                  <a:gd name="T3" fmla="*/ 47 h 97"/>
                  <a:gd name="T4" fmla="*/ 15 w 83"/>
                  <a:gd name="T5" fmla="*/ 54 h 97"/>
                  <a:gd name="T6" fmla="*/ 22 w 83"/>
                  <a:gd name="T7" fmla="*/ 57 h 97"/>
                  <a:gd name="T8" fmla="*/ 26 w 83"/>
                  <a:gd name="T9" fmla="*/ 65 h 97"/>
                  <a:gd name="T10" fmla="*/ 33 w 83"/>
                  <a:gd name="T11" fmla="*/ 72 h 97"/>
                  <a:gd name="T12" fmla="*/ 36 w 83"/>
                  <a:gd name="T13" fmla="*/ 75 h 97"/>
                  <a:gd name="T14" fmla="*/ 40 w 83"/>
                  <a:gd name="T15" fmla="*/ 79 h 97"/>
                  <a:gd name="T16" fmla="*/ 47 w 83"/>
                  <a:gd name="T17" fmla="*/ 82 h 97"/>
                  <a:gd name="T18" fmla="*/ 54 w 83"/>
                  <a:gd name="T19" fmla="*/ 82 h 97"/>
                  <a:gd name="T20" fmla="*/ 62 w 83"/>
                  <a:gd name="T21" fmla="*/ 82 h 97"/>
                  <a:gd name="T22" fmla="*/ 83 w 83"/>
                  <a:gd name="T23" fmla="*/ 57 h 97"/>
                  <a:gd name="T24" fmla="*/ 29 w 83"/>
                  <a:gd name="T25" fmla="*/ 97 h 97"/>
                  <a:gd name="T26" fmla="*/ 4 w 83"/>
                  <a:gd name="T27" fmla="*/ 97 h 97"/>
                  <a:gd name="T28" fmla="*/ 4 w 83"/>
                  <a:gd name="T29" fmla="*/ 0 h 97"/>
                  <a:gd name="T30" fmla="*/ 29 w 83"/>
                  <a:gd name="T31" fmla="*/ 0 h 97"/>
                  <a:gd name="T32" fmla="*/ 26 w 83"/>
                  <a:gd name="T33" fmla="*/ 4 h 97"/>
                  <a:gd name="T34" fmla="*/ 26 w 83"/>
                  <a:gd name="T35" fmla="*/ 11 h 97"/>
                  <a:gd name="T36" fmla="*/ 22 w 83"/>
                  <a:gd name="T37" fmla="*/ 14 h 97"/>
                  <a:gd name="T38" fmla="*/ 22 w 83"/>
                  <a:gd name="T39" fmla="*/ 18 h 97"/>
                  <a:gd name="T40" fmla="*/ 19 w 83"/>
                  <a:gd name="T41" fmla="*/ 25 h 97"/>
                  <a:gd name="T42" fmla="*/ 15 w 83"/>
                  <a:gd name="T43" fmla="*/ 28 h 97"/>
                  <a:gd name="T44" fmla="*/ 12 w 83"/>
                  <a:gd name="T45" fmla="*/ 32 h 97"/>
                  <a:gd name="T46" fmla="*/ 8 w 83"/>
                  <a:gd name="T47" fmla="*/ 35 h 97"/>
                  <a:gd name="T48" fmla="*/ 8 w 83"/>
                  <a:gd name="T49" fmla="*/ 40 h 97"/>
                  <a:gd name="T50" fmla="*/ 4 w 83"/>
                  <a:gd name="T51" fmla="*/ 40 h 97"/>
                  <a:gd name="T52" fmla="*/ 0 w 83"/>
                  <a:gd name="T53" fmla="*/ 4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 h="97">
                    <a:moveTo>
                      <a:pt x="0" y="40"/>
                    </a:moveTo>
                    <a:lnTo>
                      <a:pt x="12" y="47"/>
                    </a:lnTo>
                    <a:lnTo>
                      <a:pt x="15" y="54"/>
                    </a:lnTo>
                    <a:lnTo>
                      <a:pt x="22" y="57"/>
                    </a:lnTo>
                    <a:lnTo>
                      <a:pt x="26" y="65"/>
                    </a:lnTo>
                    <a:lnTo>
                      <a:pt x="33" y="72"/>
                    </a:lnTo>
                    <a:lnTo>
                      <a:pt x="36" y="75"/>
                    </a:lnTo>
                    <a:lnTo>
                      <a:pt x="40" y="79"/>
                    </a:lnTo>
                    <a:lnTo>
                      <a:pt x="47" y="82"/>
                    </a:lnTo>
                    <a:lnTo>
                      <a:pt x="54" y="82"/>
                    </a:lnTo>
                    <a:lnTo>
                      <a:pt x="62" y="82"/>
                    </a:lnTo>
                    <a:lnTo>
                      <a:pt x="83" y="57"/>
                    </a:lnTo>
                    <a:lnTo>
                      <a:pt x="29" y="97"/>
                    </a:lnTo>
                    <a:lnTo>
                      <a:pt x="4" y="97"/>
                    </a:lnTo>
                    <a:lnTo>
                      <a:pt x="4" y="0"/>
                    </a:lnTo>
                    <a:lnTo>
                      <a:pt x="29" y="0"/>
                    </a:lnTo>
                    <a:lnTo>
                      <a:pt x="26" y="4"/>
                    </a:lnTo>
                    <a:lnTo>
                      <a:pt x="26" y="11"/>
                    </a:lnTo>
                    <a:lnTo>
                      <a:pt x="22" y="14"/>
                    </a:lnTo>
                    <a:lnTo>
                      <a:pt x="22" y="18"/>
                    </a:lnTo>
                    <a:lnTo>
                      <a:pt x="19" y="25"/>
                    </a:lnTo>
                    <a:lnTo>
                      <a:pt x="15" y="28"/>
                    </a:lnTo>
                    <a:lnTo>
                      <a:pt x="12" y="32"/>
                    </a:lnTo>
                    <a:lnTo>
                      <a:pt x="8" y="35"/>
                    </a:lnTo>
                    <a:lnTo>
                      <a:pt x="8" y="40"/>
                    </a:lnTo>
                    <a:lnTo>
                      <a:pt x="4" y="40"/>
                    </a:lnTo>
                    <a:lnTo>
                      <a:pt x="0" y="4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68" name="Freeform 68"/>
              <p:cNvSpPr>
                <a:spLocks/>
              </p:cNvSpPr>
              <p:nvPr/>
            </p:nvSpPr>
            <p:spPr bwMode="auto">
              <a:xfrm>
                <a:off x="833" y="2957"/>
                <a:ext cx="3" cy="9"/>
              </a:xfrm>
              <a:custGeom>
                <a:avLst/>
                <a:gdLst>
                  <a:gd name="T0" fmla="*/ 0 w 18"/>
                  <a:gd name="T1" fmla="*/ 54 h 58"/>
                  <a:gd name="T2" fmla="*/ 18 w 18"/>
                  <a:gd name="T3" fmla="*/ 0 h 58"/>
                  <a:gd name="T4" fmla="*/ 18 w 18"/>
                  <a:gd name="T5" fmla="*/ 58 h 58"/>
                  <a:gd name="T6" fmla="*/ 0 w 18"/>
                  <a:gd name="T7" fmla="*/ 58 h 58"/>
                  <a:gd name="T8" fmla="*/ 0 w 18"/>
                  <a:gd name="T9" fmla="*/ 54 h 58"/>
                </a:gdLst>
                <a:ahLst/>
                <a:cxnLst>
                  <a:cxn ang="0">
                    <a:pos x="T0" y="T1"/>
                  </a:cxn>
                  <a:cxn ang="0">
                    <a:pos x="T2" y="T3"/>
                  </a:cxn>
                  <a:cxn ang="0">
                    <a:pos x="T4" y="T5"/>
                  </a:cxn>
                  <a:cxn ang="0">
                    <a:pos x="T6" y="T7"/>
                  </a:cxn>
                  <a:cxn ang="0">
                    <a:pos x="T8" y="T9"/>
                  </a:cxn>
                </a:cxnLst>
                <a:rect l="0" t="0" r="r" b="b"/>
                <a:pathLst>
                  <a:path w="18" h="58">
                    <a:moveTo>
                      <a:pt x="0" y="54"/>
                    </a:moveTo>
                    <a:lnTo>
                      <a:pt x="18" y="0"/>
                    </a:lnTo>
                    <a:lnTo>
                      <a:pt x="18" y="58"/>
                    </a:lnTo>
                    <a:lnTo>
                      <a:pt x="0" y="58"/>
                    </a:lnTo>
                    <a:lnTo>
                      <a:pt x="0" y="54"/>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69" name="Freeform 69"/>
              <p:cNvSpPr>
                <a:spLocks/>
              </p:cNvSpPr>
              <p:nvPr/>
            </p:nvSpPr>
            <p:spPr bwMode="auto">
              <a:xfrm>
                <a:off x="445" y="2966"/>
                <a:ext cx="77" cy="53"/>
              </a:xfrm>
              <a:custGeom>
                <a:avLst/>
                <a:gdLst>
                  <a:gd name="T0" fmla="*/ 543 w 543"/>
                  <a:gd name="T1" fmla="*/ 21 h 370"/>
                  <a:gd name="T2" fmla="*/ 514 w 543"/>
                  <a:gd name="T3" fmla="*/ 87 h 370"/>
                  <a:gd name="T4" fmla="*/ 478 w 543"/>
                  <a:gd name="T5" fmla="*/ 141 h 370"/>
                  <a:gd name="T6" fmla="*/ 434 w 543"/>
                  <a:gd name="T7" fmla="*/ 187 h 370"/>
                  <a:gd name="T8" fmla="*/ 384 w 543"/>
                  <a:gd name="T9" fmla="*/ 227 h 370"/>
                  <a:gd name="T10" fmla="*/ 327 w 543"/>
                  <a:gd name="T11" fmla="*/ 262 h 370"/>
                  <a:gd name="T12" fmla="*/ 269 w 543"/>
                  <a:gd name="T13" fmla="*/ 295 h 370"/>
                  <a:gd name="T14" fmla="*/ 212 w 543"/>
                  <a:gd name="T15" fmla="*/ 320 h 370"/>
                  <a:gd name="T16" fmla="*/ 151 w 543"/>
                  <a:gd name="T17" fmla="*/ 342 h 370"/>
                  <a:gd name="T18" fmla="*/ 93 w 543"/>
                  <a:gd name="T19" fmla="*/ 356 h 370"/>
                  <a:gd name="T20" fmla="*/ 43 w 543"/>
                  <a:gd name="T21" fmla="*/ 370 h 370"/>
                  <a:gd name="T22" fmla="*/ 0 w 543"/>
                  <a:gd name="T23" fmla="*/ 370 h 370"/>
                  <a:gd name="T24" fmla="*/ 0 w 543"/>
                  <a:gd name="T25" fmla="*/ 324 h 370"/>
                  <a:gd name="T26" fmla="*/ 14 w 543"/>
                  <a:gd name="T27" fmla="*/ 281 h 370"/>
                  <a:gd name="T28" fmla="*/ 35 w 543"/>
                  <a:gd name="T29" fmla="*/ 238 h 370"/>
                  <a:gd name="T30" fmla="*/ 68 w 543"/>
                  <a:gd name="T31" fmla="*/ 198 h 370"/>
                  <a:gd name="T32" fmla="*/ 107 w 543"/>
                  <a:gd name="T33" fmla="*/ 162 h 370"/>
                  <a:gd name="T34" fmla="*/ 154 w 543"/>
                  <a:gd name="T35" fmla="*/ 130 h 370"/>
                  <a:gd name="T36" fmla="*/ 198 w 543"/>
                  <a:gd name="T37" fmla="*/ 101 h 370"/>
                  <a:gd name="T38" fmla="*/ 244 w 543"/>
                  <a:gd name="T39" fmla="*/ 73 h 370"/>
                  <a:gd name="T40" fmla="*/ 290 w 543"/>
                  <a:gd name="T41" fmla="*/ 47 h 370"/>
                  <a:gd name="T42" fmla="*/ 334 w 543"/>
                  <a:gd name="T43" fmla="*/ 21 h 370"/>
                  <a:gd name="T44" fmla="*/ 356 w 543"/>
                  <a:gd name="T45" fmla="*/ 14 h 370"/>
                  <a:gd name="T46" fmla="*/ 377 w 543"/>
                  <a:gd name="T47" fmla="*/ 7 h 370"/>
                  <a:gd name="T48" fmla="*/ 399 w 543"/>
                  <a:gd name="T49" fmla="*/ 3 h 370"/>
                  <a:gd name="T50" fmla="*/ 417 w 543"/>
                  <a:gd name="T51" fmla="*/ 0 h 370"/>
                  <a:gd name="T52" fmla="*/ 438 w 543"/>
                  <a:gd name="T53" fmla="*/ 0 h 370"/>
                  <a:gd name="T54" fmla="*/ 457 w 543"/>
                  <a:gd name="T55" fmla="*/ 0 h 370"/>
                  <a:gd name="T56" fmla="*/ 478 w 543"/>
                  <a:gd name="T57" fmla="*/ 3 h 370"/>
                  <a:gd name="T58" fmla="*/ 496 w 543"/>
                  <a:gd name="T59" fmla="*/ 7 h 370"/>
                  <a:gd name="T60" fmla="*/ 521 w 543"/>
                  <a:gd name="T61" fmla="*/ 14 h 370"/>
                  <a:gd name="T62" fmla="*/ 543 w 543"/>
                  <a:gd name="T63" fmla="*/ 2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3" h="370">
                    <a:moveTo>
                      <a:pt x="543" y="21"/>
                    </a:moveTo>
                    <a:lnTo>
                      <a:pt x="514" y="87"/>
                    </a:lnTo>
                    <a:lnTo>
                      <a:pt x="478" y="141"/>
                    </a:lnTo>
                    <a:lnTo>
                      <a:pt x="434" y="187"/>
                    </a:lnTo>
                    <a:lnTo>
                      <a:pt x="384" y="227"/>
                    </a:lnTo>
                    <a:lnTo>
                      <a:pt x="327" y="262"/>
                    </a:lnTo>
                    <a:lnTo>
                      <a:pt x="269" y="295"/>
                    </a:lnTo>
                    <a:lnTo>
                      <a:pt x="212" y="320"/>
                    </a:lnTo>
                    <a:lnTo>
                      <a:pt x="151" y="342"/>
                    </a:lnTo>
                    <a:lnTo>
                      <a:pt x="93" y="356"/>
                    </a:lnTo>
                    <a:lnTo>
                      <a:pt x="43" y="370"/>
                    </a:lnTo>
                    <a:lnTo>
                      <a:pt x="0" y="370"/>
                    </a:lnTo>
                    <a:lnTo>
                      <a:pt x="0" y="324"/>
                    </a:lnTo>
                    <a:lnTo>
                      <a:pt x="14" y="281"/>
                    </a:lnTo>
                    <a:lnTo>
                      <a:pt x="35" y="238"/>
                    </a:lnTo>
                    <a:lnTo>
                      <a:pt x="68" y="198"/>
                    </a:lnTo>
                    <a:lnTo>
                      <a:pt x="107" y="162"/>
                    </a:lnTo>
                    <a:lnTo>
                      <a:pt x="154" y="130"/>
                    </a:lnTo>
                    <a:lnTo>
                      <a:pt x="198" y="101"/>
                    </a:lnTo>
                    <a:lnTo>
                      <a:pt x="244" y="73"/>
                    </a:lnTo>
                    <a:lnTo>
                      <a:pt x="290" y="47"/>
                    </a:lnTo>
                    <a:lnTo>
                      <a:pt x="334" y="21"/>
                    </a:lnTo>
                    <a:lnTo>
                      <a:pt x="356" y="14"/>
                    </a:lnTo>
                    <a:lnTo>
                      <a:pt x="377" y="7"/>
                    </a:lnTo>
                    <a:lnTo>
                      <a:pt x="399" y="3"/>
                    </a:lnTo>
                    <a:lnTo>
                      <a:pt x="417" y="0"/>
                    </a:lnTo>
                    <a:lnTo>
                      <a:pt x="438" y="0"/>
                    </a:lnTo>
                    <a:lnTo>
                      <a:pt x="457" y="0"/>
                    </a:lnTo>
                    <a:lnTo>
                      <a:pt x="478" y="3"/>
                    </a:lnTo>
                    <a:lnTo>
                      <a:pt x="496" y="7"/>
                    </a:lnTo>
                    <a:lnTo>
                      <a:pt x="521" y="14"/>
                    </a:lnTo>
                    <a:lnTo>
                      <a:pt x="543" y="21"/>
                    </a:lnTo>
                    <a:close/>
                  </a:path>
                </a:pathLst>
              </a:custGeom>
              <a:solidFill>
                <a:srgbClr val="4D99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70" name="Freeform 70"/>
              <p:cNvSpPr>
                <a:spLocks/>
              </p:cNvSpPr>
              <p:nvPr/>
            </p:nvSpPr>
            <p:spPr bwMode="auto">
              <a:xfrm>
                <a:off x="814" y="2965"/>
                <a:ext cx="2" cy="24"/>
              </a:xfrm>
              <a:custGeom>
                <a:avLst/>
                <a:gdLst>
                  <a:gd name="T0" fmla="*/ 15 w 18"/>
                  <a:gd name="T1" fmla="*/ 0 h 166"/>
                  <a:gd name="T2" fmla="*/ 0 w 18"/>
                  <a:gd name="T3" fmla="*/ 166 h 166"/>
                  <a:gd name="T4" fmla="*/ 18 w 18"/>
                  <a:gd name="T5" fmla="*/ 4 h 166"/>
                  <a:gd name="T6" fmla="*/ 15 w 18"/>
                  <a:gd name="T7" fmla="*/ 0 h 166"/>
                </a:gdLst>
                <a:ahLst/>
                <a:cxnLst>
                  <a:cxn ang="0">
                    <a:pos x="T0" y="T1"/>
                  </a:cxn>
                  <a:cxn ang="0">
                    <a:pos x="T2" y="T3"/>
                  </a:cxn>
                  <a:cxn ang="0">
                    <a:pos x="T4" y="T5"/>
                  </a:cxn>
                  <a:cxn ang="0">
                    <a:pos x="T6" y="T7"/>
                  </a:cxn>
                </a:cxnLst>
                <a:rect l="0" t="0" r="r" b="b"/>
                <a:pathLst>
                  <a:path w="18" h="166">
                    <a:moveTo>
                      <a:pt x="15" y="0"/>
                    </a:moveTo>
                    <a:lnTo>
                      <a:pt x="0" y="166"/>
                    </a:lnTo>
                    <a:lnTo>
                      <a:pt x="18" y="4"/>
                    </a:lnTo>
                    <a:lnTo>
                      <a:pt x="15"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71" name="Freeform 71"/>
              <p:cNvSpPr>
                <a:spLocks/>
              </p:cNvSpPr>
              <p:nvPr/>
            </p:nvSpPr>
            <p:spPr bwMode="auto">
              <a:xfrm>
                <a:off x="539" y="2968"/>
                <a:ext cx="69" cy="34"/>
              </a:xfrm>
              <a:custGeom>
                <a:avLst/>
                <a:gdLst>
                  <a:gd name="T0" fmla="*/ 483 w 486"/>
                  <a:gd name="T1" fmla="*/ 159 h 237"/>
                  <a:gd name="T2" fmla="*/ 436 w 486"/>
                  <a:gd name="T3" fmla="*/ 166 h 237"/>
                  <a:gd name="T4" fmla="*/ 389 w 486"/>
                  <a:gd name="T5" fmla="*/ 176 h 237"/>
                  <a:gd name="T6" fmla="*/ 339 w 486"/>
                  <a:gd name="T7" fmla="*/ 194 h 237"/>
                  <a:gd name="T8" fmla="*/ 292 w 486"/>
                  <a:gd name="T9" fmla="*/ 209 h 237"/>
                  <a:gd name="T10" fmla="*/ 242 w 486"/>
                  <a:gd name="T11" fmla="*/ 223 h 237"/>
                  <a:gd name="T12" fmla="*/ 195 w 486"/>
                  <a:gd name="T13" fmla="*/ 234 h 237"/>
                  <a:gd name="T14" fmla="*/ 148 w 486"/>
                  <a:gd name="T15" fmla="*/ 237 h 237"/>
                  <a:gd name="T16" fmla="*/ 101 w 486"/>
                  <a:gd name="T17" fmla="*/ 230 h 237"/>
                  <a:gd name="T18" fmla="*/ 61 w 486"/>
                  <a:gd name="T19" fmla="*/ 209 h 237"/>
                  <a:gd name="T20" fmla="*/ 21 w 486"/>
                  <a:gd name="T21" fmla="*/ 176 h 237"/>
                  <a:gd name="T22" fmla="*/ 33 w 486"/>
                  <a:gd name="T23" fmla="*/ 159 h 237"/>
                  <a:gd name="T24" fmla="*/ 40 w 486"/>
                  <a:gd name="T25" fmla="*/ 140 h 237"/>
                  <a:gd name="T26" fmla="*/ 40 w 486"/>
                  <a:gd name="T27" fmla="*/ 123 h 237"/>
                  <a:gd name="T28" fmla="*/ 36 w 486"/>
                  <a:gd name="T29" fmla="*/ 108 h 237"/>
                  <a:gd name="T30" fmla="*/ 33 w 486"/>
                  <a:gd name="T31" fmla="*/ 90 h 237"/>
                  <a:gd name="T32" fmla="*/ 25 w 486"/>
                  <a:gd name="T33" fmla="*/ 72 h 237"/>
                  <a:gd name="T34" fmla="*/ 18 w 486"/>
                  <a:gd name="T35" fmla="*/ 58 h 237"/>
                  <a:gd name="T36" fmla="*/ 7 w 486"/>
                  <a:gd name="T37" fmla="*/ 39 h 237"/>
                  <a:gd name="T38" fmla="*/ 4 w 486"/>
                  <a:gd name="T39" fmla="*/ 22 h 237"/>
                  <a:gd name="T40" fmla="*/ 0 w 486"/>
                  <a:gd name="T41" fmla="*/ 3 h 237"/>
                  <a:gd name="T42" fmla="*/ 54 w 486"/>
                  <a:gd name="T43" fmla="*/ 3 h 237"/>
                  <a:gd name="T44" fmla="*/ 115 w 486"/>
                  <a:gd name="T45" fmla="*/ 0 h 237"/>
                  <a:gd name="T46" fmla="*/ 176 w 486"/>
                  <a:gd name="T47" fmla="*/ 3 h 237"/>
                  <a:gd name="T48" fmla="*/ 234 w 486"/>
                  <a:gd name="T49" fmla="*/ 8 h 237"/>
                  <a:gd name="T50" fmla="*/ 292 w 486"/>
                  <a:gd name="T51" fmla="*/ 15 h 237"/>
                  <a:gd name="T52" fmla="*/ 342 w 486"/>
                  <a:gd name="T53" fmla="*/ 29 h 237"/>
                  <a:gd name="T54" fmla="*/ 389 w 486"/>
                  <a:gd name="T55" fmla="*/ 50 h 237"/>
                  <a:gd name="T56" fmla="*/ 428 w 486"/>
                  <a:gd name="T57" fmla="*/ 76 h 237"/>
                  <a:gd name="T58" fmla="*/ 461 w 486"/>
                  <a:gd name="T59" fmla="*/ 112 h 237"/>
                  <a:gd name="T60" fmla="*/ 486 w 486"/>
                  <a:gd name="T61" fmla="*/ 159 h 237"/>
                  <a:gd name="T62" fmla="*/ 483 w 486"/>
                  <a:gd name="T63" fmla="*/ 15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6" h="237">
                    <a:moveTo>
                      <a:pt x="483" y="159"/>
                    </a:moveTo>
                    <a:lnTo>
                      <a:pt x="436" y="166"/>
                    </a:lnTo>
                    <a:lnTo>
                      <a:pt x="389" y="176"/>
                    </a:lnTo>
                    <a:lnTo>
                      <a:pt x="339" y="194"/>
                    </a:lnTo>
                    <a:lnTo>
                      <a:pt x="292" y="209"/>
                    </a:lnTo>
                    <a:lnTo>
                      <a:pt x="242" y="223"/>
                    </a:lnTo>
                    <a:lnTo>
                      <a:pt x="195" y="234"/>
                    </a:lnTo>
                    <a:lnTo>
                      <a:pt x="148" y="237"/>
                    </a:lnTo>
                    <a:lnTo>
                      <a:pt x="101" y="230"/>
                    </a:lnTo>
                    <a:lnTo>
                      <a:pt x="61" y="209"/>
                    </a:lnTo>
                    <a:lnTo>
                      <a:pt x="21" y="176"/>
                    </a:lnTo>
                    <a:lnTo>
                      <a:pt x="33" y="159"/>
                    </a:lnTo>
                    <a:lnTo>
                      <a:pt x="40" y="140"/>
                    </a:lnTo>
                    <a:lnTo>
                      <a:pt x="40" y="123"/>
                    </a:lnTo>
                    <a:lnTo>
                      <a:pt x="36" y="108"/>
                    </a:lnTo>
                    <a:lnTo>
                      <a:pt x="33" y="90"/>
                    </a:lnTo>
                    <a:lnTo>
                      <a:pt x="25" y="72"/>
                    </a:lnTo>
                    <a:lnTo>
                      <a:pt x="18" y="58"/>
                    </a:lnTo>
                    <a:lnTo>
                      <a:pt x="7" y="39"/>
                    </a:lnTo>
                    <a:lnTo>
                      <a:pt x="4" y="22"/>
                    </a:lnTo>
                    <a:lnTo>
                      <a:pt x="0" y="3"/>
                    </a:lnTo>
                    <a:lnTo>
                      <a:pt x="54" y="3"/>
                    </a:lnTo>
                    <a:lnTo>
                      <a:pt x="115" y="0"/>
                    </a:lnTo>
                    <a:lnTo>
                      <a:pt x="176" y="3"/>
                    </a:lnTo>
                    <a:lnTo>
                      <a:pt x="234" y="8"/>
                    </a:lnTo>
                    <a:lnTo>
                      <a:pt x="292" y="15"/>
                    </a:lnTo>
                    <a:lnTo>
                      <a:pt x="342" y="29"/>
                    </a:lnTo>
                    <a:lnTo>
                      <a:pt x="389" y="50"/>
                    </a:lnTo>
                    <a:lnTo>
                      <a:pt x="428" y="76"/>
                    </a:lnTo>
                    <a:lnTo>
                      <a:pt x="461" y="112"/>
                    </a:lnTo>
                    <a:lnTo>
                      <a:pt x="486" y="159"/>
                    </a:lnTo>
                    <a:lnTo>
                      <a:pt x="483" y="159"/>
                    </a:lnTo>
                    <a:close/>
                  </a:path>
                </a:pathLst>
              </a:custGeom>
              <a:solidFill>
                <a:srgbClr val="4D99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72" name="Freeform 72"/>
              <p:cNvSpPr>
                <a:spLocks/>
              </p:cNvSpPr>
              <p:nvPr/>
            </p:nvSpPr>
            <p:spPr bwMode="auto">
              <a:xfrm>
                <a:off x="615" y="2969"/>
                <a:ext cx="46" cy="64"/>
              </a:xfrm>
              <a:custGeom>
                <a:avLst/>
                <a:gdLst>
                  <a:gd name="T0" fmla="*/ 324 w 324"/>
                  <a:gd name="T1" fmla="*/ 311 h 447"/>
                  <a:gd name="T2" fmla="*/ 324 w 324"/>
                  <a:gd name="T3" fmla="*/ 328 h 447"/>
                  <a:gd name="T4" fmla="*/ 324 w 324"/>
                  <a:gd name="T5" fmla="*/ 346 h 447"/>
                  <a:gd name="T6" fmla="*/ 324 w 324"/>
                  <a:gd name="T7" fmla="*/ 364 h 447"/>
                  <a:gd name="T8" fmla="*/ 324 w 324"/>
                  <a:gd name="T9" fmla="*/ 382 h 447"/>
                  <a:gd name="T10" fmla="*/ 320 w 324"/>
                  <a:gd name="T11" fmla="*/ 396 h 447"/>
                  <a:gd name="T12" fmla="*/ 317 w 324"/>
                  <a:gd name="T13" fmla="*/ 411 h 447"/>
                  <a:gd name="T14" fmla="*/ 310 w 324"/>
                  <a:gd name="T15" fmla="*/ 425 h 447"/>
                  <a:gd name="T16" fmla="*/ 299 w 324"/>
                  <a:gd name="T17" fmla="*/ 436 h 447"/>
                  <a:gd name="T18" fmla="*/ 284 w 324"/>
                  <a:gd name="T19" fmla="*/ 443 h 447"/>
                  <a:gd name="T20" fmla="*/ 266 w 324"/>
                  <a:gd name="T21" fmla="*/ 447 h 447"/>
                  <a:gd name="T22" fmla="*/ 273 w 324"/>
                  <a:gd name="T23" fmla="*/ 415 h 447"/>
                  <a:gd name="T24" fmla="*/ 273 w 324"/>
                  <a:gd name="T25" fmla="*/ 386 h 447"/>
                  <a:gd name="T26" fmla="*/ 270 w 324"/>
                  <a:gd name="T27" fmla="*/ 357 h 447"/>
                  <a:gd name="T28" fmla="*/ 259 w 324"/>
                  <a:gd name="T29" fmla="*/ 325 h 447"/>
                  <a:gd name="T30" fmla="*/ 241 w 324"/>
                  <a:gd name="T31" fmla="*/ 299 h 447"/>
                  <a:gd name="T32" fmla="*/ 223 w 324"/>
                  <a:gd name="T33" fmla="*/ 271 h 447"/>
                  <a:gd name="T34" fmla="*/ 197 w 324"/>
                  <a:gd name="T35" fmla="*/ 245 h 447"/>
                  <a:gd name="T36" fmla="*/ 173 w 324"/>
                  <a:gd name="T37" fmla="*/ 220 h 447"/>
                  <a:gd name="T38" fmla="*/ 143 w 324"/>
                  <a:gd name="T39" fmla="*/ 195 h 447"/>
                  <a:gd name="T40" fmla="*/ 115 w 324"/>
                  <a:gd name="T41" fmla="*/ 173 h 447"/>
                  <a:gd name="T42" fmla="*/ 32 w 324"/>
                  <a:gd name="T43" fmla="*/ 173 h 447"/>
                  <a:gd name="T44" fmla="*/ 39 w 324"/>
                  <a:gd name="T45" fmla="*/ 152 h 447"/>
                  <a:gd name="T46" fmla="*/ 39 w 324"/>
                  <a:gd name="T47" fmla="*/ 130 h 447"/>
                  <a:gd name="T48" fmla="*/ 32 w 324"/>
                  <a:gd name="T49" fmla="*/ 112 h 447"/>
                  <a:gd name="T50" fmla="*/ 25 w 324"/>
                  <a:gd name="T51" fmla="*/ 94 h 447"/>
                  <a:gd name="T52" fmla="*/ 14 w 324"/>
                  <a:gd name="T53" fmla="*/ 76 h 447"/>
                  <a:gd name="T54" fmla="*/ 7 w 324"/>
                  <a:gd name="T55" fmla="*/ 59 h 447"/>
                  <a:gd name="T56" fmla="*/ 0 w 324"/>
                  <a:gd name="T57" fmla="*/ 43 h 447"/>
                  <a:gd name="T58" fmla="*/ 4 w 324"/>
                  <a:gd name="T59" fmla="*/ 29 h 447"/>
                  <a:gd name="T60" fmla="*/ 11 w 324"/>
                  <a:gd name="T61" fmla="*/ 15 h 447"/>
                  <a:gd name="T62" fmla="*/ 32 w 324"/>
                  <a:gd name="T63" fmla="*/ 0 h 447"/>
                  <a:gd name="T64" fmla="*/ 82 w 324"/>
                  <a:gd name="T65" fmla="*/ 8 h 447"/>
                  <a:gd name="T66" fmla="*/ 122 w 324"/>
                  <a:gd name="T67" fmla="*/ 22 h 447"/>
                  <a:gd name="T68" fmla="*/ 158 w 324"/>
                  <a:gd name="T69" fmla="*/ 47 h 447"/>
                  <a:gd name="T70" fmla="*/ 187 w 324"/>
                  <a:gd name="T71" fmla="*/ 76 h 447"/>
                  <a:gd name="T72" fmla="*/ 216 w 324"/>
                  <a:gd name="T73" fmla="*/ 112 h 447"/>
                  <a:gd name="T74" fmla="*/ 237 w 324"/>
                  <a:gd name="T75" fmla="*/ 152 h 447"/>
                  <a:gd name="T76" fmla="*/ 259 w 324"/>
                  <a:gd name="T77" fmla="*/ 195 h 447"/>
                  <a:gd name="T78" fmla="*/ 280 w 324"/>
                  <a:gd name="T79" fmla="*/ 234 h 447"/>
                  <a:gd name="T80" fmla="*/ 303 w 324"/>
                  <a:gd name="T81" fmla="*/ 274 h 447"/>
                  <a:gd name="T82" fmla="*/ 324 w 324"/>
                  <a:gd name="T83" fmla="*/ 31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4" h="447">
                    <a:moveTo>
                      <a:pt x="324" y="311"/>
                    </a:moveTo>
                    <a:lnTo>
                      <a:pt x="324" y="328"/>
                    </a:lnTo>
                    <a:lnTo>
                      <a:pt x="324" y="346"/>
                    </a:lnTo>
                    <a:lnTo>
                      <a:pt x="324" y="364"/>
                    </a:lnTo>
                    <a:lnTo>
                      <a:pt x="324" y="382"/>
                    </a:lnTo>
                    <a:lnTo>
                      <a:pt x="320" y="396"/>
                    </a:lnTo>
                    <a:lnTo>
                      <a:pt x="317" y="411"/>
                    </a:lnTo>
                    <a:lnTo>
                      <a:pt x="310" y="425"/>
                    </a:lnTo>
                    <a:lnTo>
                      <a:pt x="299" y="436"/>
                    </a:lnTo>
                    <a:lnTo>
                      <a:pt x="284" y="443"/>
                    </a:lnTo>
                    <a:lnTo>
                      <a:pt x="266" y="447"/>
                    </a:lnTo>
                    <a:lnTo>
                      <a:pt x="273" y="415"/>
                    </a:lnTo>
                    <a:lnTo>
                      <a:pt x="273" y="386"/>
                    </a:lnTo>
                    <a:lnTo>
                      <a:pt x="270" y="357"/>
                    </a:lnTo>
                    <a:lnTo>
                      <a:pt x="259" y="325"/>
                    </a:lnTo>
                    <a:lnTo>
                      <a:pt x="241" y="299"/>
                    </a:lnTo>
                    <a:lnTo>
                      <a:pt x="223" y="271"/>
                    </a:lnTo>
                    <a:lnTo>
                      <a:pt x="197" y="245"/>
                    </a:lnTo>
                    <a:lnTo>
                      <a:pt x="173" y="220"/>
                    </a:lnTo>
                    <a:lnTo>
                      <a:pt x="143" y="195"/>
                    </a:lnTo>
                    <a:lnTo>
                      <a:pt x="115" y="173"/>
                    </a:lnTo>
                    <a:lnTo>
                      <a:pt x="32" y="173"/>
                    </a:lnTo>
                    <a:lnTo>
                      <a:pt x="39" y="152"/>
                    </a:lnTo>
                    <a:lnTo>
                      <a:pt x="39" y="130"/>
                    </a:lnTo>
                    <a:lnTo>
                      <a:pt x="32" y="112"/>
                    </a:lnTo>
                    <a:lnTo>
                      <a:pt x="25" y="94"/>
                    </a:lnTo>
                    <a:lnTo>
                      <a:pt x="14" y="76"/>
                    </a:lnTo>
                    <a:lnTo>
                      <a:pt x="7" y="59"/>
                    </a:lnTo>
                    <a:lnTo>
                      <a:pt x="0" y="43"/>
                    </a:lnTo>
                    <a:lnTo>
                      <a:pt x="4" y="29"/>
                    </a:lnTo>
                    <a:lnTo>
                      <a:pt x="11" y="15"/>
                    </a:lnTo>
                    <a:lnTo>
                      <a:pt x="32" y="0"/>
                    </a:lnTo>
                    <a:lnTo>
                      <a:pt x="82" y="8"/>
                    </a:lnTo>
                    <a:lnTo>
                      <a:pt x="122" y="22"/>
                    </a:lnTo>
                    <a:lnTo>
                      <a:pt x="158" y="47"/>
                    </a:lnTo>
                    <a:lnTo>
                      <a:pt x="187" y="76"/>
                    </a:lnTo>
                    <a:lnTo>
                      <a:pt x="216" y="112"/>
                    </a:lnTo>
                    <a:lnTo>
                      <a:pt x="237" y="152"/>
                    </a:lnTo>
                    <a:lnTo>
                      <a:pt x="259" y="195"/>
                    </a:lnTo>
                    <a:lnTo>
                      <a:pt x="280" y="234"/>
                    </a:lnTo>
                    <a:lnTo>
                      <a:pt x="303" y="274"/>
                    </a:lnTo>
                    <a:lnTo>
                      <a:pt x="324" y="311"/>
                    </a:lnTo>
                    <a:close/>
                  </a:path>
                </a:pathLst>
              </a:custGeom>
              <a:solidFill>
                <a:srgbClr val="4D99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73" name="Freeform 73"/>
              <p:cNvSpPr>
                <a:spLocks/>
              </p:cNvSpPr>
              <p:nvPr/>
            </p:nvSpPr>
            <p:spPr bwMode="auto">
              <a:xfrm>
                <a:off x="391" y="2971"/>
                <a:ext cx="26" cy="50"/>
              </a:xfrm>
              <a:custGeom>
                <a:avLst/>
                <a:gdLst>
                  <a:gd name="T0" fmla="*/ 0 w 180"/>
                  <a:gd name="T1" fmla="*/ 345 h 349"/>
                  <a:gd name="T2" fmla="*/ 10 w 180"/>
                  <a:gd name="T3" fmla="*/ 309 h 349"/>
                  <a:gd name="T4" fmla="*/ 22 w 180"/>
                  <a:gd name="T5" fmla="*/ 269 h 349"/>
                  <a:gd name="T6" fmla="*/ 32 w 180"/>
                  <a:gd name="T7" fmla="*/ 234 h 349"/>
                  <a:gd name="T8" fmla="*/ 47 w 180"/>
                  <a:gd name="T9" fmla="*/ 198 h 349"/>
                  <a:gd name="T10" fmla="*/ 64 w 180"/>
                  <a:gd name="T11" fmla="*/ 162 h 349"/>
                  <a:gd name="T12" fmla="*/ 83 w 180"/>
                  <a:gd name="T13" fmla="*/ 125 h 349"/>
                  <a:gd name="T14" fmla="*/ 104 w 180"/>
                  <a:gd name="T15" fmla="*/ 93 h 349"/>
                  <a:gd name="T16" fmla="*/ 126 w 180"/>
                  <a:gd name="T17" fmla="*/ 61 h 349"/>
                  <a:gd name="T18" fmla="*/ 154 w 180"/>
                  <a:gd name="T19" fmla="*/ 28 h 349"/>
                  <a:gd name="T20" fmla="*/ 180 w 180"/>
                  <a:gd name="T21" fmla="*/ 0 h 349"/>
                  <a:gd name="T22" fmla="*/ 3 w 180"/>
                  <a:gd name="T23" fmla="*/ 349 h 349"/>
                  <a:gd name="T24" fmla="*/ 0 w 180"/>
                  <a:gd name="T25" fmla="*/ 345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349">
                    <a:moveTo>
                      <a:pt x="0" y="345"/>
                    </a:moveTo>
                    <a:lnTo>
                      <a:pt x="10" y="309"/>
                    </a:lnTo>
                    <a:lnTo>
                      <a:pt x="22" y="269"/>
                    </a:lnTo>
                    <a:lnTo>
                      <a:pt x="32" y="234"/>
                    </a:lnTo>
                    <a:lnTo>
                      <a:pt x="47" y="198"/>
                    </a:lnTo>
                    <a:lnTo>
                      <a:pt x="64" y="162"/>
                    </a:lnTo>
                    <a:lnTo>
                      <a:pt x="83" y="125"/>
                    </a:lnTo>
                    <a:lnTo>
                      <a:pt x="104" y="93"/>
                    </a:lnTo>
                    <a:lnTo>
                      <a:pt x="126" y="61"/>
                    </a:lnTo>
                    <a:lnTo>
                      <a:pt x="154" y="28"/>
                    </a:lnTo>
                    <a:lnTo>
                      <a:pt x="180" y="0"/>
                    </a:lnTo>
                    <a:lnTo>
                      <a:pt x="3" y="349"/>
                    </a:lnTo>
                    <a:lnTo>
                      <a:pt x="0" y="3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74" name="Freeform 74"/>
              <p:cNvSpPr>
                <a:spLocks/>
              </p:cNvSpPr>
              <p:nvPr/>
            </p:nvSpPr>
            <p:spPr bwMode="auto">
              <a:xfrm>
                <a:off x="669" y="2980"/>
                <a:ext cx="12" cy="33"/>
              </a:xfrm>
              <a:custGeom>
                <a:avLst/>
                <a:gdLst>
                  <a:gd name="T0" fmla="*/ 54 w 80"/>
                  <a:gd name="T1" fmla="*/ 235 h 235"/>
                  <a:gd name="T2" fmla="*/ 0 w 80"/>
                  <a:gd name="T3" fmla="*/ 0 h 235"/>
                  <a:gd name="T4" fmla="*/ 80 w 80"/>
                  <a:gd name="T5" fmla="*/ 216 h 235"/>
                  <a:gd name="T6" fmla="*/ 58 w 80"/>
                  <a:gd name="T7" fmla="*/ 235 h 235"/>
                  <a:gd name="T8" fmla="*/ 54 w 80"/>
                  <a:gd name="T9" fmla="*/ 235 h 235"/>
                </a:gdLst>
                <a:ahLst/>
                <a:cxnLst>
                  <a:cxn ang="0">
                    <a:pos x="T0" y="T1"/>
                  </a:cxn>
                  <a:cxn ang="0">
                    <a:pos x="T2" y="T3"/>
                  </a:cxn>
                  <a:cxn ang="0">
                    <a:pos x="T4" y="T5"/>
                  </a:cxn>
                  <a:cxn ang="0">
                    <a:pos x="T6" y="T7"/>
                  </a:cxn>
                  <a:cxn ang="0">
                    <a:pos x="T8" y="T9"/>
                  </a:cxn>
                </a:cxnLst>
                <a:rect l="0" t="0" r="r" b="b"/>
                <a:pathLst>
                  <a:path w="80" h="235">
                    <a:moveTo>
                      <a:pt x="54" y="235"/>
                    </a:moveTo>
                    <a:lnTo>
                      <a:pt x="0" y="0"/>
                    </a:lnTo>
                    <a:lnTo>
                      <a:pt x="80" y="216"/>
                    </a:lnTo>
                    <a:lnTo>
                      <a:pt x="58" y="235"/>
                    </a:lnTo>
                    <a:lnTo>
                      <a:pt x="54" y="2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75" name="Freeform 75"/>
              <p:cNvSpPr>
                <a:spLocks/>
              </p:cNvSpPr>
              <p:nvPr/>
            </p:nvSpPr>
            <p:spPr bwMode="auto">
              <a:xfrm>
                <a:off x="445" y="2983"/>
                <a:ext cx="86" cy="55"/>
              </a:xfrm>
              <a:custGeom>
                <a:avLst/>
                <a:gdLst>
                  <a:gd name="T0" fmla="*/ 97 w 601"/>
                  <a:gd name="T1" fmla="*/ 389 h 389"/>
                  <a:gd name="T2" fmla="*/ 89 w 601"/>
                  <a:gd name="T3" fmla="*/ 386 h 389"/>
                  <a:gd name="T4" fmla="*/ 78 w 601"/>
                  <a:gd name="T5" fmla="*/ 382 h 389"/>
                  <a:gd name="T6" fmla="*/ 68 w 601"/>
                  <a:gd name="T7" fmla="*/ 379 h 389"/>
                  <a:gd name="T8" fmla="*/ 57 w 601"/>
                  <a:gd name="T9" fmla="*/ 375 h 389"/>
                  <a:gd name="T10" fmla="*/ 46 w 601"/>
                  <a:gd name="T11" fmla="*/ 375 h 389"/>
                  <a:gd name="T12" fmla="*/ 35 w 601"/>
                  <a:gd name="T13" fmla="*/ 372 h 389"/>
                  <a:gd name="T14" fmla="*/ 24 w 601"/>
                  <a:gd name="T15" fmla="*/ 368 h 389"/>
                  <a:gd name="T16" fmla="*/ 17 w 601"/>
                  <a:gd name="T17" fmla="*/ 365 h 389"/>
                  <a:gd name="T18" fmla="*/ 7 w 601"/>
                  <a:gd name="T19" fmla="*/ 358 h 389"/>
                  <a:gd name="T20" fmla="*/ 0 w 601"/>
                  <a:gd name="T21" fmla="*/ 350 h 389"/>
                  <a:gd name="T22" fmla="*/ 71 w 601"/>
                  <a:gd name="T23" fmla="*/ 343 h 389"/>
                  <a:gd name="T24" fmla="*/ 139 w 601"/>
                  <a:gd name="T25" fmla="*/ 325 h 389"/>
                  <a:gd name="T26" fmla="*/ 208 w 601"/>
                  <a:gd name="T27" fmla="*/ 303 h 389"/>
                  <a:gd name="T28" fmla="*/ 273 w 601"/>
                  <a:gd name="T29" fmla="*/ 274 h 389"/>
                  <a:gd name="T30" fmla="*/ 334 w 601"/>
                  <a:gd name="T31" fmla="*/ 238 h 389"/>
                  <a:gd name="T32" fmla="*/ 392 w 601"/>
                  <a:gd name="T33" fmla="*/ 202 h 389"/>
                  <a:gd name="T34" fmla="*/ 450 w 601"/>
                  <a:gd name="T35" fmla="*/ 156 h 389"/>
                  <a:gd name="T36" fmla="*/ 503 w 601"/>
                  <a:gd name="T37" fmla="*/ 109 h 389"/>
                  <a:gd name="T38" fmla="*/ 554 w 601"/>
                  <a:gd name="T39" fmla="*/ 59 h 389"/>
                  <a:gd name="T40" fmla="*/ 601 w 601"/>
                  <a:gd name="T41" fmla="*/ 0 h 389"/>
                  <a:gd name="T42" fmla="*/ 568 w 601"/>
                  <a:gd name="T43" fmla="*/ 59 h 389"/>
                  <a:gd name="T44" fmla="*/ 532 w 601"/>
                  <a:gd name="T45" fmla="*/ 116 h 389"/>
                  <a:gd name="T46" fmla="*/ 493 w 601"/>
                  <a:gd name="T47" fmla="*/ 167 h 389"/>
                  <a:gd name="T48" fmla="*/ 446 w 601"/>
                  <a:gd name="T49" fmla="*/ 217 h 389"/>
                  <a:gd name="T50" fmla="*/ 396 w 601"/>
                  <a:gd name="T51" fmla="*/ 260 h 389"/>
                  <a:gd name="T52" fmla="*/ 342 w 601"/>
                  <a:gd name="T53" fmla="*/ 299 h 389"/>
                  <a:gd name="T54" fmla="*/ 283 w 601"/>
                  <a:gd name="T55" fmla="*/ 332 h 389"/>
                  <a:gd name="T56" fmla="*/ 222 w 601"/>
                  <a:gd name="T57" fmla="*/ 361 h 389"/>
                  <a:gd name="T58" fmla="*/ 161 w 601"/>
                  <a:gd name="T59" fmla="*/ 379 h 389"/>
                  <a:gd name="T60" fmla="*/ 97 w 601"/>
                  <a:gd name="T61" fmla="*/ 38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1" h="389">
                    <a:moveTo>
                      <a:pt x="97" y="389"/>
                    </a:moveTo>
                    <a:lnTo>
                      <a:pt x="89" y="386"/>
                    </a:lnTo>
                    <a:lnTo>
                      <a:pt x="78" y="382"/>
                    </a:lnTo>
                    <a:lnTo>
                      <a:pt x="68" y="379"/>
                    </a:lnTo>
                    <a:lnTo>
                      <a:pt x="57" y="375"/>
                    </a:lnTo>
                    <a:lnTo>
                      <a:pt x="46" y="375"/>
                    </a:lnTo>
                    <a:lnTo>
                      <a:pt x="35" y="372"/>
                    </a:lnTo>
                    <a:lnTo>
                      <a:pt x="24" y="368"/>
                    </a:lnTo>
                    <a:lnTo>
                      <a:pt x="17" y="365"/>
                    </a:lnTo>
                    <a:lnTo>
                      <a:pt x="7" y="358"/>
                    </a:lnTo>
                    <a:lnTo>
                      <a:pt x="0" y="350"/>
                    </a:lnTo>
                    <a:lnTo>
                      <a:pt x="71" y="343"/>
                    </a:lnTo>
                    <a:lnTo>
                      <a:pt x="139" y="325"/>
                    </a:lnTo>
                    <a:lnTo>
                      <a:pt x="208" y="303"/>
                    </a:lnTo>
                    <a:lnTo>
                      <a:pt x="273" y="274"/>
                    </a:lnTo>
                    <a:lnTo>
                      <a:pt x="334" y="238"/>
                    </a:lnTo>
                    <a:lnTo>
                      <a:pt x="392" y="202"/>
                    </a:lnTo>
                    <a:lnTo>
                      <a:pt x="450" y="156"/>
                    </a:lnTo>
                    <a:lnTo>
                      <a:pt x="503" y="109"/>
                    </a:lnTo>
                    <a:lnTo>
                      <a:pt x="554" y="59"/>
                    </a:lnTo>
                    <a:lnTo>
                      <a:pt x="601" y="0"/>
                    </a:lnTo>
                    <a:lnTo>
                      <a:pt x="568" y="59"/>
                    </a:lnTo>
                    <a:lnTo>
                      <a:pt x="532" y="116"/>
                    </a:lnTo>
                    <a:lnTo>
                      <a:pt x="493" y="167"/>
                    </a:lnTo>
                    <a:lnTo>
                      <a:pt x="446" y="217"/>
                    </a:lnTo>
                    <a:lnTo>
                      <a:pt x="396" y="260"/>
                    </a:lnTo>
                    <a:lnTo>
                      <a:pt x="342" y="299"/>
                    </a:lnTo>
                    <a:lnTo>
                      <a:pt x="283" y="332"/>
                    </a:lnTo>
                    <a:lnTo>
                      <a:pt x="222" y="361"/>
                    </a:lnTo>
                    <a:lnTo>
                      <a:pt x="161" y="379"/>
                    </a:lnTo>
                    <a:lnTo>
                      <a:pt x="97" y="389"/>
                    </a:lnTo>
                    <a:close/>
                  </a:path>
                </a:pathLst>
              </a:custGeom>
              <a:solidFill>
                <a:srgbClr val="77B1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76" name="Freeform 76"/>
              <p:cNvSpPr>
                <a:spLocks/>
              </p:cNvSpPr>
              <p:nvPr/>
            </p:nvSpPr>
            <p:spPr bwMode="auto">
              <a:xfrm>
                <a:off x="428" y="2985"/>
                <a:ext cx="17" cy="6"/>
              </a:xfrm>
              <a:custGeom>
                <a:avLst/>
                <a:gdLst>
                  <a:gd name="T0" fmla="*/ 120 w 120"/>
                  <a:gd name="T1" fmla="*/ 40 h 40"/>
                  <a:gd name="T2" fmla="*/ 0 w 120"/>
                  <a:gd name="T3" fmla="*/ 40 h 40"/>
                  <a:gd name="T4" fmla="*/ 0 w 120"/>
                  <a:gd name="T5" fmla="*/ 0 h 40"/>
                  <a:gd name="T6" fmla="*/ 120 w 120"/>
                  <a:gd name="T7" fmla="*/ 25 h 40"/>
                  <a:gd name="T8" fmla="*/ 120 w 120"/>
                  <a:gd name="T9" fmla="*/ 40 h 40"/>
                </a:gdLst>
                <a:ahLst/>
                <a:cxnLst>
                  <a:cxn ang="0">
                    <a:pos x="T0" y="T1"/>
                  </a:cxn>
                  <a:cxn ang="0">
                    <a:pos x="T2" y="T3"/>
                  </a:cxn>
                  <a:cxn ang="0">
                    <a:pos x="T4" y="T5"/>
                  </a:cxn>
                  <a:cxn ang="0">
                    <a:pos x="T6" y="T7"/>
                  </a:cxn>
                  <a:cxn ang="0">
                    <a:pos x="T8" y="T9"/>
                  </a:cxn>
                </a:cxnLst>
                <a:rect l="0" t="0" r="r" b="b"/>
                <a:pathLst>
                  <a:path w="120" h="40">
                    <a:moveTo>
                      <a:pt x="120" y="40"/>
                    </a:moveTo>
                    <a:lnTo>
                      <a:pt x="0" y="40"/>
                    </a:lnTo>
                    <a:lnTo>
                      <a:pt x="0" y="0"/>
                    </a:lnTo>
                    <a:lnTo>
                      <a:pt x="120" y="25"/>
                    </a:lnTo>
                    <a:lnTo>
                      <a:pt x="120" y="40"/>
                    </a:lnTo>
                    <a:close/>
                  </a:path>
                </a:pathLst>
              </a:custGeom>
              <a:solidFill>
                <a:srgbClr val="77B1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77" name="Freeform 77"/>
              <p:cNvSpPr>
                <a:spLocks/>
              </p:cNvSpPr>
              <p:nvPr/>
            </p:nvSpPr>
            <p:spPr bwMode="auto">
              <a:xfrm>
                <a:off x="764" y="2989"/>
                <a:ext cx="14" cy="10"/>
              </a:xfrm>
              <a:custGeom>
                <a:avLst/>
                <a:gdLst>
                  <a:gd name="T0" fmla="*/ 73 w 98"/>
                  <a:gd name="T1" fmla="*/ 29 h 72"/>
                  <a:gd name="T2" fmla="*/ 98 w 98"/>
                  <a:gd name="T3" fmla="*/ 15 h 72"/>
                  <a:gd name="T4" fmla="*/ 98 w 98"/>
                  <a:gd name="T5" fmla="*/ 32 h 72"/>
                  <a:gd name="T6" fmla="*/ 0 w 98"/>
                  <a:gd name="T7" fmla="*/ 32 h 72"/>
                  <a:gd name="T8" fmla="*/ 0 w 98"/>
                  <a:gd name="T9" fmla="*/ 57 h 72"/>
                  <a:gd name="T10" fmla="*/ 0 w 98"/>
                  <a:gd name="T11" fmla="*/ 69 h 72"/>
                  <a:gd name="T12" fmla="*/ 0 w 98"/>
                  <a:gd name="T13" fmla="*/ 72 h 72"/>
                  <a:gd name="T14" fmla="*/ 0 w 98"/>
                  <a:gd name="T15" fmla="*/ 65 h 72"/>
                  <a:gd name="T16" fmla="*/ 0 w 98"/>
                  <a:gd name="T17" fmla="*/ 54 h 72"/>
                  <a:gd name="T18" fmla="*/ 0 w 98"/>
                  <a:gd name="T19" fmla="*/ 40 h 72"/>
                  <a:gd name="T20" fmla="*/ 5 w 98"/>
                  <a:gd name="T21" fmla="*/ 25 h 72"/>
                  <a:gd name="T22" fmla="*/ 8 w 98"/>
                  <a:gd name="T23" fmla="*/ 11 h 72"/>
                  <a:gd name="T24" fmla="*/ 12 w 98"/>
                  <a:gd name="T25" fmla="*/ 3 h 72"/>
                  <a:gd name="T26" fmla="*/ 19 w 98"/>
                  <a:gd name="T27" fmla="*/ 0 h 72"/>
                  <a:gd name="T28" fmla="*/ 26 w 98"/>
                  <a:gd name="T29" fmla="*/ 3 h 72"/>
                  <a:gd name="T30" fmla="*/ 30 w 98"/>
                  <a:gd name="T31" fmla="*/ 7 h 72"/>
                  <a:gd name="T32" fmla="*/ 37 w 98"/>
                  <a:gd name="T33" fmla="*/ 11 h 72"/>
                  <a:gd name="T34" fmla="*/ 40 w 98"/>
                  <a:gd name="T35" fmla="*/ 18 h 72"/>
                  <a:gd name="T36" fmla="*/ 47 w 98"/>
                  <a:gd name="T37" fmla="*/ 25 h 72"/>
                  <a:gd name="T38" fmla="*/ 51 w 98"/>
                  <a:gd name="T39" fmla="*/ 29 h 72"/>
                  <a:gd name="T40" fmla="*/ 55 w 98"/>
                  <a:gd name="T41" fmla="*/ 32 h 72"/>
                  <a:gd name="T42" fmla="*/ 62 w 98"/>
                  <a:gd name="T43" fmla="*/ 36 h 72"/>
                  <a:gd name="T44" fmla="*/ 69 w 98"/>
                  <a:gd name="T45" fmla="*/ 36 h 72"/>
                  <a:gd name="T46" fmla="*/ 76 w 98"/>
                  <a:gd name="T47" fmla="*/ 32 h 72"/>
                  <a:gd name="T48" fmla="*/ 73 w 98"/>
                  <a:gd name="T49"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8" h="72">
                    <a:moveTo>
                      <a:pt x="73" y="29"/>
                    </a:moveTo>
                    <a:lnTo>
                      <a:pt x="98" y="15"/>
                    </a:lnTo>
                    <a:lnTo>
                      <a:pt x="98" y="32"/>
                    </a:lnTo>
                    <a:lnTo>
                      <a:pt x="0" y="32"/>
                    </a:lnTo>
                    <a:lnTo>
                      <a:pt x="0" y="57"/>
                    </a:lnTo>
                    <a:lnTo>
                      <a:pt x="0" y="69"/>
                    </a:lnTo>
                    <a:lnTo>
                      <a:pt x="0" y="72"/>
                    </a:lnTo>
                    <a:lnTo>
                      <a:pt x="0" y="65"/>
                    </a:lnTo>
                    <a:lnTo>
                      <a:pt x="0" y="54"/>
                    </a:lnTo>
                    <a:lnTo>
                      <a:pt x="0" y="40"/>
                    </a:lnTo>
                    <a:lnTo>
                      <a:pt x="5" y="25"/>
                    </a:lnTo>
                    <a:lnTo>
                      <a:pt x="8" y="11"/>
                    </a:lnTo>
                    <a:lnTo>
                      <a:pt x="12" y="3"/>
                    </a:lnTo>
                    <a:lnTo>
                      <a:pt x="19" y="0"/>
                    </a:lnTo>
                    <a:lnTo>
                      <a:pt x="26" y="3"/>
                    </a:lnTo>
                    <a:lnTo>
                      <a:pt x="30" y="7"/>
                    </a:lnTo>
                    <a:lnTo>
                      <a:pt x="37" y="11"/>
                    </a:lnTo>
                    <a:lnTo>
                      <a:pt x="40" y="18"/>
                    </a:lnTo>
                    <a:lnTo>
                      <a:pt x="47" y="25"/>
                    </a:lnTo>
                    <a:lnTo>
                      <a:pt x="51" y="29"/>
                    </a:lnTo>
                    <a:lnTo>
                      <a:pt x="55" y="32"/>
                    </a:lnTo>
                    <a:lnTo>
                      <a:pt x="62" y="36"/>
                    </a:lnTo>
                    <a:lnTo>
                      <a:pt x="69" y="36"/>
                    </a:lnTo>
                    <a:lnTo>
                      <a:pt x="76" y="32"/>
                    </a:lnTo>
                    <a:lnTo>
                      <a:pt x="73" y="29"/>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78" name="Freeform 78"/>
              <p:cNvSpPr>
                <a:spLocks/>
              </p:cNvSpPr>
              <p:nvPr/>
            </p:nvSpPr>
            <p:spPr bwMode="auto">
              <a:xfrm>
                <a:off x="414" y="3003"/>
                <a:ext cx="23" cy="41"/>
              </a:xfrm>
              <a:custGeom>
                <a:avLst/>
                <a:gdLst>
                  <a:gd name="T0" fmla="*/ 158 w 163"/>
                  <a:gd name="T1" fmla="*/ 288 h 292"/>
                  <a:gd name="T2" fmla="*/ 137 w 163"/>
                  <a:gd name="T3" fmla="*/ 281 h 292"/>
                  <a:gd name="T4" fmla="*/ 112 w 163"/>
                  <a:gd name="T5" fmla="*/ 267 h 292"/>
                  <a:gd name="T6" fmla="*/ 94 w 163"/>
                  <a:gd name="T7" fmla="*/ 248 h 292"/>
                  <a:gd name="T8" fmla="*/ 76 w 163"/>
                  <a:gd name="T9" fmla="*/ 227 h 292"/>
                  <a:gd name="T10" fmla="*/ 62 w 163"/>
                  <a:gd name="T11" fmla="*/ 202 h 292"/>
                  <a:gd name="T12" fmla="*/ 47 w 163"/>
                  <a:gd name="T13" fmla="*/ 177 h 292"/>
                  <a:gd name="T14" fmla="*/ 36 w 163"/>
                  <a:gd name="T15" fmla="*/ 151 h 292"/>
                  <a:gd name="T16" fmla="*/ 22 w 163"/>
                  <a:gd name="T17" fmla="*/ 123 h 292"/>
                  <a:gd name="T18" fmla="*/ 11 w 163"/>
                  <a:gd name="T19" fmla="*/ 97 h 292"/>
                  <a:gd name="T20" fmla="*/ 0 w 163"/>
                  <a:gd name="T21" fmla="*/ 73 h 292"/>
                  <a:gd name="T22" fmla="*/ 22 w 163"/>
                  <a:gd name="T23" fmla="*/ 19 h 292"/>
                  <a:gd name="T24" fmla="*/ 40 w 163"/>
                  <a:gd name="T25" fmla="*/ 0 h 292"/>
                  <a:gd name="T26" fmla="*/ 54 w 163"/>
                  <a:gd name="T27" fmla="*/ 7 h 292"/>
                  <a:gd name="T28" fmla="*/ 69 w 163"/>
                  <a:gd name="T29" fmla="*/ 36 h 292"/>
                  <a:gd name="T30" fmla="*/ 79 w 163"/>
                  <a:gd name="T31" fmla="*/ 80 h 292"/>
                  <a:gd name="T32" fmla="*/ 90 w 163"/>
                  <a:gd name="T33" fmla="*/ 133 h 292"/>
                  <a:gd name="T34" fmla="*/ 104 w 163"/>
                  <a:gd name="T35" fmla="*/ 187 h 292"/>
                  <a:gd name="T36" fmla="*/ 119 w 163"/>
                  <a:gd name="T37" fmla="*/ 234 h 292"/>
                  <a:gd name="T38" fmla="*/ 137 w 163"/>
                  <a:gd name="T39" fmla="*/ 271 h 292"/>
                  <a:gd name="T40" fmla="*/ 163 w 163"/>
                  <a:gd name="T41" fmla="*/ 292 h 292"/>
                  <a:gd name="T42" fmla="*/ 158 w 163"/>
                  <a:gd name="T43" fmla="*/ 28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3" h="292">
                    <a:moveTo>
                      <a:pt x="158" y="288"/>
                    </a:moveTo>
                    <a:lnTo>
                      <a:pt x="137" y="281"/>
                    </a:lnTo>
                    <a:lnTo>
                      <a:pt x="112" y="267"/>
                    </a:lnTo>
                    <a:lnTo>
                      <a:pt x="94" y="248"/>
                    </a:lnTo>
                    <a:lnTo>
                      <a:pt x="76" y="227"/>
                    </a:lnTo>
                    <a:lnTo>
                      <a:pt x="62" y="202"/>
                    </a:lnTo>
                    <a:lnTo>
                      <a:pt x="47" y="177"/>
                    </a:lnTo>
                    <a:lnTo>
                      <a:pt x="36" y="151"/>
                    </a:lnTo>
                    <a:lnTo>
                      <a:pt x="22" y="123"/>
                    </a:lnTo>
                    <a:lnTo>
                      <a:pt x="11" y="97"/>
                    </a:lnTo>
                    <a:lnTo>
                      <a:pt x="0" y="73"/>
                    </a:lnTo>
                    <a:lnTo>
                      <a:pt x="22" y="19"/>
                    </a:lnTo>
                    <a:lnTo>
                      <a:pt x="40" y="0"/>
                    </a:lnTo>
                    <a:lnTo>
                      <a:pt x="54" y="7"/>
                    </a:lnTo>
                    <a:lnTo>
                      <a:pt x="69" y="36"/>
                    </a:lnTo>
                    <a:lnTo>
                      <a:pt x="79" y="80"/>
                    </a:lnTo>
                    <a:lnTo>
                      <a:pt x="90" y="133"/>
                    </a:lnTo>
                    <a:lnTo>
                      <a:pt x="104" y="187"/>
                    </a:lnTo>
                    <a:lnTo>
                      <a:pt x="119" y="234"/>
                    </a:lnTo>
                    <a:lnTo>
                      <a:pt x="137" y="271"/>
                    </a:lnTo>
                    <a:lnTo>
                      <a:pt x="163" y="292"/>
                    </a:lnTo>
                    <a:lnTo>
                      <a:pt x="158" y="2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79" name="Freeform 79"/>
              <p:cNvSpPr>
                <a:spLocks/>
              </p:cNvSpPr>
              <p:nvPr/>
            </p:nvSpPr>
            <p:spPr bwMode="auto">
              <a:xfrm>
                <a:off x="708" y="2999"/>
                <a:ext cx="31" cy="25"/>
              </a:xfrm>
              <a:custGeom>
                <a:avLst/>
                <a:gdLst>
                  <a:gd name="T0" fmla="*/ 209 w 212"/>
                  <a:gd name="T1" fmla="*/ 98 h 176"/>
                  <a:gd name="T2" fmla="*/ 212 w 212"/>
                  <a:gd name="T3" fmla="*/ 94 h 176"/>
                  <a:gd name="T4" fmla="*/ 212 w 212"/>
                  <a:gd name="T5" fmla="*/ 86 h 176"/>
                  <a:gd name="T6" fmla="*/ 212 w 212"/>
                  <a:gd name="T7" fmla="*/ 82 h 176"/>
                  <a:gd name="T8" fmla="*/ 212 w 212"/>
                  <a:gd name="T9" fmla="*/ 79 h 176"/>
                  <a:gd name="T10" fmla="*/ 209 w 212"/>
                  <a:gd name="T11" fmla="*/ 75 h 176"/>
                  <a:gd name="T12" fmla="*/ 205 w 212"/>
                  <a:gd name="T13" fmla="*/ 72 h 176"/>
                  <a:gd name="T14" fmla="*/ 205 w 212"/>
                  <a:gd name="T15" fmla="*/ 68 h 176"/>
                  <a:gd name="T16" fmla="*/ 202 w 212"/>
                  <a:gd name="T17" fmla="*/ 65 h 176"/>
                  <a:gd name="T18" fmla="*/ 198 w 212"/>
                  <a:gd name="T19" fmla="*/ 61 h 176"/>
                  <a:gd name="T20" fmla="*/ 195 w 212"/>
                  <a:gd name="T21" fmla="*/ 58 h 176"/>
                  <a:gd name="T22" fmla="*/ 115 w 212"/>
                  <a:gd name="T23" fmla="*/ 176 h 176"/>
                  <a:gd name="T24" fmla="*/ 115 w 212"/>
                  <a:gd name="T25" fmla="*/ 155 h 176"/>
                  <a:gd name="T26" fmla="*/ 0 w 212"/>
                  <a:gd name="T27" fmla="*/ 176 h 176"/>
                  <a:gd name="T28" fmla="*/ 11 w 212"/>
                  <a:gd name="T29" fmla="*/ 136 h 176"/>
                  <a:gd name="T30" fmla="*/ 32 w 212"/>
                  <a:gd name="T31" fmla="*/ 112 h 176"/>
                  <a:gd name="T32" fmla="*/ 54 w 212"/>
                  <a:gd name="T33" fmla="*/ 101 h 176"/>
                  <a:gd name="T34" fmla="*/ 82 w 212"/>
                  <a:gd name="T35" fmla="*/ 98 h 176"/>
                  <a:gd name="T36" fmla="*/ 112 w 212"/>
                  <a:gd name="T37" fmla="*/ 98 h 176"/>
                  <a:gd name="T38" fmla="*/ 136 w 212"/>
                  <a:gd name="T39" fmla="*/ 98 h 176"/>
                  <a:gd name="T40" fmla="*/ 162 w 212"/>
                  <a:gd name="T41" fmla="*/ 90 h 176"/>
                  <a:gd name="T42" fmla="*/ 180 w 212"/>
                  <a:gd name="T43" fmla="*/ 75 h 176"/>
                  <a:gd name="T44" fmla="*/ 190 w 212"/>
                  <a:gd name="T45" fmla="*/ 47 h 176"/>
                  <a:gd name="T46" fmla="*/ 195 w 212"/>
                  <a:gd name="T47" fmla="*/ 0 h 176"/>
                  <a:gd name="T48" fmla="*/ 198 w 212"/>
                  <a:gd name="T49" fmla="*/ 11 h 176"/>
                  <a:gd name="T50" fmla="*/ 202 w 212"/>
                  <a:gd name="T51" fmla="*/ 18 h 176"/>
                  <a:gd name="T52" fmla="*/ 205 w 212"/>
                  <a:gd name="T53" fmla="*/ 28 h 176"/>
                  <a:gd name="T54" fmla="*/ 205 w 212"/>
                  <a:gd name="T55" fmla="*/ 36 h 176"/>
                  <a:gd name="T56" fmla="*/ 209 w 212"/>
                  <a:gd name="T57" fmla="*/ 47 h 176"/>
                  <a:gd name="T58" fmla="*/ 212 w 212"/>
                  <a:gd name="T59" fmla="*/ 54 h 176"/>
                  <a:gd name="T60" fmla="*/ 212 w 212"/>
                  <a:gd name="T61" fmla="*/ 65 h 176"/>
                  <a:gd name="T62" fmla="*/ 212 w 212"/>
                  <a:gd name="T63" fmla="*/ 75 h 176"/>
                  <a:gd name="T64" fmla="*/ 212 w 212"/>
                  <a:gd name="T65" fmla="*/ 86 h 176"/>
                  <a:gd name="T66" fmla="*/ 212 w 212"/>
                  <a:gd name="T67" fmla="*/ 98 h 176"/>
                  <a:gd name="T68" fmla="*/ 209 w 212"/>
                  <a:gd name="T69" fmla="*/ 9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2" h="176">
                    <a:moveTo>
                      <a:pt x="209" y="98"/>
                    </a:moveTo>
                    <a:lnTo>
                      <a:pt x="212" y="94"/>
                    </a:lnTo>
                    <a:lnTo>
                      <a:pt x="212" y="86"/>
                    </a:lnTo>
                    <a:lnTo>
                      <a:pt x="212" y="82"/>
                    </a:lnTo>
                    <a:lnTo>
                      <a:pt x="212" y="79"/>
                    </a:lnTo>
                    <a:lnTo>
                      <a:pt x="209" y="75"/>
                    </a:lnTo>
                    <a:lnTo>
                      <a:pt x="205" y="72"/>
                    </a:lnTo>
                    <a:lnTo>
                      <a:pt x="205" y="68"/>
                    </a:lnTo>
                    <a:lnTo>
                      <a:pt x="202" y="65"/>
                    </a:lnTo>
                    <a:lnTo>
                      <a:pt x="198" y="61"/>
                    </a:lnTo>
                    <a:lnTo>
                      <a:pt x="195" y="58"/>
                    </a:lnTo>
                    <a:lnTo>
                      <a:pt x="115" y="176"/>
                    </a:lnTo>
                    <a:lnTo>
                      <a:pt x="115" y="155"/>
                    </a:lnTo>
                    <a:lnTo>
                      <a:pt x="0" y="176"/>
                    </a:lnTo>
                    <a:lnTo>
                      <a:pt x="11" y="136"/>
                    </a:lnTo>
                    <a:lnTo>
                      <a:pt x="32" y="112"/>
                    </a:lnTo>
                    <a:lnTo>
                      <a:pt x="54" y="101"/>
                    </a:lnTo>
                    <a:lnTo>
                      <a:pt x="82" y="98"/>
                    </a:lnTo>
                    <a:lnTo>
                      <a:pt x="112" y="98"/>
                    </a:lnTo>
                    <a:lnTo>
                      <a:pt x="136" y="98"/>
                    </a:lnTo>
                    <a:lnTo>
                      <a:pt x="162" y="90"/>
                    </a:lnTo>
                    <a:lnTo>
                      <a:pt x="180" y="75"/>
                    </a:lnTo>
                    <a:lnTo>
                      <a:pt x="190" y="47"/>
                    </a:lnTo>
                    <a:lnTo>
                      <a:pt x="195" y="0"/>
                    </a:lnTo>
                    <a:lnTo>
                      <a:pt x="198" y="11"/>
                    </a:lnTo>
                    <a:lnTo>
                      <a:pt x="202" y="18"/>
                    </a:lnTo>
                    <a:lnTo>
                      <a:pt x="205" y="28"/>
                    </a:lnTo>
                    <a:lnTo>
                      <a:pt x="205" y="36"/>
                    </a:lnTo>
                    <a:lnTo>
                      <a:pt x="209" y="47"/>
                    </a:lnTo>
                    <a:lnTo>
                      <a:pt x="212" y="54"/>
                    </a:lnTo>
                    <a:lnTo>
                      <a:pt x="212" y="65"/>
                    </a:lnTo>
                    <a:lnTo>
                      <a:pt x="212" y="75"/>
                    </a:lnTo>
                    <a:lnTo>
                      <a:pt x="212" y="86"/>
                    </a:lnTo>
                    <a:lnTo>
                      <a:pt x="212" y="98"/>
                    </a:lnTo>
                    <a:lnTo>
                      <a:pt x="209" y="98"/>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80" name="Freeform 80"/>
              <p:cNvSpPr>
                <a:spLocks/>
              </p:cNvSpPr>
              <p:nvPr/>
            </p:nvSpPr>
            <p:spPr bwMode="auto">
              <a:xfrm>
                <a:off x="531" y="3005"/>
                <a:ext cx="13" cy="9"/>
              </a:xfrm>
              <a:custGeom>
                <a:avLst/>
                <a:gdLst>
                  <a:gd name="T0" fmla="*/ 93 w 97"/>
                  <a:gd name="T1" fmla="*/ 14 h 61"/>
                  <a:gd name="T2" fmla="*/ 90 w 97"/>
                  <a:gd name="T3" fmla="*/ 25 h 61"/>
                  <a:gd name="T4" fmla="*/ 85 w 97"/>
                  <a:gd name="T5" fmla="*/ 32 h 61"/>
                  <a:gd name="T6" fmla="*/ 78 w 97"/>
                  <a:gd name="T7" fmla="*/ 39 h 61"/>
                  <a:gd name="T8" fmla="*/ 68 w 97"/>
                  <a:gd name="T9" fmla="*/ 46 h 61"/>
                  <a:gd name="T10" fmla="*/ 61 w 97"/>
                  <a:gd name="T11" fmla="*/ 50 h 61"/>
                  <a:gd name="T12" fmla="*/ 50 w 97"/>
                  <a:gd name="T13" fmla="*/ 58 h 61"/>
                  <a:gd name="T14" fmla="*/ 40 w 97"/>
                  <a:gd name="T15" fmla="*/ 61 h 61"/>
                  <a:gd name="T16" fmla="*/ 24 w 97"/>
                  <a:gd name="T17" fmla="*/ 61 h 61"/>
                  <a:gd name="T18" fmla="*/ 14 w 97"/>
                  <a:gd name="T19" fmla="*/ 61 h 61"/>
                  <a:gd name="T20" fmla="*/ 0 w 97"/>
                  <a:gd name="T21" fmla="*/ 58 h 61"/>
                  <a:gd name="T22" fmla="*/ 40 w 97"/>
                  <a:gd name="T23" fmla="*/ 0 h 61"/>
                  <a:gd name="T24" fmla="*/ 43 w 97"/>
                  <a:gd name="T25" fmla="*/ 7 h 61"/>
                  <a:gd name="T26" fmla="*/ 47 w 97"/>
                  <a:gd name="T27" fmla="*/ 11 h 61"/>
                  <a:gd name="T28" fmla="*/ 54 w 97"/>
                  <a:gd name="T29" fmla="*/ 14 h 61"/>
                  <a:gd name="T30" fmla="*/ 57 w 97"/>
                  <a:gd name="T31" fmla="*/ 18 h 61"/>
                  <a:gd name="T32" fmla="*/ 64 w 97"/>
                  <a:gd name="T33" fmla="*/ 18 h 61"/>
                  <a:gd name="T34" fmla="*/ 71 w 97"/>
                  <a:gd name="T35" fmla="*/ 18 h 61"/>
                  <a:gd name="T36" fmla="*/ 78 w 97"/>
                  <a:gd name="T37" fmla="*/ 18 h 61"/>
                  <a:gd name="T38" fmla="*/ 85 w 97"/>
                  <a:gd name="T39" fmla="*/ 18 h 61"/>
                  <a:gd name="T40" fmla="*/ 90 w 97"/>
                  <a:gd name="T41" fmla="*/ 18 h 61"/>
                  <a:gd name="T42" fmla="*/ 97 w 97"/>
                  <a:gd name="T43" fmla="*/ 18 h 61"/>
                  <a:gd name="T44" fmla="*/ 93 w 97"/>
                  <a:gd name="T45" fmla="*/ 1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61">
                    <a:moveTo>
                      <a:pt x="93" y="14"/>
                    </a:moveTo>
                    <a:lnTo>
                      <a:pt x="90" y="25"/>
                    </a:lnTo>
                    <a:lnTo>
                      <a:pt x="85" y="32"/>
                    </a:lnTo>
                    <a:lnTo>
                      <a:pt x="78" y="39"/>
                    </a:lnTo>
                    <a:lnTo>
                      <a:pt x="68" y="46"/>
                    </a:lnTo>
                    <a:lnTo>
                      <a:pt x="61" y="50"/>
                    </a:lnTo>
                    <a:lnTo>
                      <a:pt x="50" y="58"/>
                    </a:lnTo>
                    <a:lnTo>
                      <a:pt x="40" y="61"/>
                    </a:lnTo>
                    <a:lnTo>
                      <a:pt x="24" y="61"/>
                    </a:lnTo>
                    <a:lnTo>
                      <a:pt x="14" y="61"/>
                    </a:lnTo>
                    <a:lnTo>
                      <a:pt x="0" y="58"/>
                    </a:lnTo>
                    <a:lnTo>
                      <a:pt x="40" y="0"/>
                    </a:lnTo>
                    <a:lnTo>
                      <a:pt x="43" y="7"/>
                    </a:lnTo>
                    <a:lnTo>
                      <a:pt x="47" y="11"/>
                    </a:lnTo>
                    <a:lnTo>
                      <a:pt x="54" y="14"/>
                    </a:lnTo>
                    <a:lnTo>
                      <a:pt x="57" y="18"/>
                    </a:lnTo>
                    <a:lnTo>
                      <a:pt x="64" y="18"/>
                    </a:lnTo>
                    <a:lnTo>
                      <a:pt x="71" y="18"/>
                    </a:lnTo>
                    <a:lnTo>
                      <a:pt x="78" y="18"/>
                    </a:lnTo>
                    <a:lnTo>
                      <a:pt x="85" y="18"/>
                    </a:lnTo>
                    <a:lnTo>
                      <a:pt x="90" y="18"/>
                    </a:lnTo>
                    <a:lnTo>
                      <a:pt x="97" y="18"/>
                    </a:lnTo>
                    <a:lnTo>
                      <a:pt x="93" y="14"/>
                    </a:lnTo>
                    <a:close/>
                  </a:path>
                </a:pathLst>
              </a:custGeom>
              <a:solidFill>
                <a:srgbClr val="77B1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81" name="Freeform 81"/>
              <p:cNvSpPr>
                <a:spLocks/>
              </p:cNvSpPr>
              <p:nvPr/>
            </p:nvSpPr>
            <p:spPr bwMode="auto">
              <a:xfrm>
                <a:off x="544" y="3005"/>
                <a:ext cx="92" cy="32"/>
              </a:xfrm>
              <a:custGeom>
                <a:avLst/>
                <a:gdLst>
                  <a:gd name="T0" fmla="*/ 636 w 640"/>
                  <a:gd name="T1" fmla="*/ 96 h 226"/>
                  <a:gd name="T2" fmla="*/ 582 w 640"/>
                  <a:gd name="T3" fmla="*/ 133 h 226"/>
                  <a:gd name="T4" fmla="*/ 521 w 640"/>
                  <a:gd name="T5" fmla="*/ 162 h 226"/>
                  <a:gd name="T6" fmla="*/ 457 w 640"/>
                  <a:gd name="T7" fmla="*/ 187 h 226"/>
                  <a:gd name="T8" fmla="*/ 388 w 640"/>
                  <a:gd name="T9" fmla="*/ 205 h 226"/>
                  <a:gd name="T10" fmla="*/ 320 w 640"/>
                  <a:gd name="T11" fmla="*/ 219 h 226"/>
                  <a:gd name="T12" fmla="*/ 252 w 640"/>
                  <a:gd name="T13" fmla="*/ 226 h 226"/>
                  <a:gd name="T14" fmla="*/ 186 w 640"/>
                  <a:gd name="T15" fmla="*/ 226 h 226"/>
                  <a:gd name="T16" fmla="*/ 118 w 640"/>
                  <a:gd name="T17" fmla="*/ 219 h 226"/>
                  <a:gd name="T18" fmla="*/ 57 w 640"/>
                  <a:gd name="T19" fmla="*/ 202 h 226"/>
                  <a:gd name="T20" fmla="*/ 0 w 640"/>
                  <a:gd name="T21" fmla="*/ 179 h 226"/>
                  <a:gd name="T22" fmla="*/ 7 w 640"/>
                  <a:gd name="T23" fmla="*/ 140 h 226"/>
                  <a:gd name="T24" fmla="*/ 21 w 640"/>
                  <a:gd name="T25" fmla="*/ 108 h 226"/>
                  <a:gd name="T26" fmla="*/ 47 w 640"/>
                  <a:gd name="T27" fmla="*/ 86 h 226"/>
                  <a:gd name="T28" fmla="*/ 75 w 640"/>
                  <a:gd name="T29" fmla="*/ 68 h 226"/>
                  <a:gd name="T30" fmla="*/ 111 w 640"/>
                  <a:gd name="T31" fmla="*/ 58 h 226"/>
                  <a:gd name="T32" fmla="*/ 148 w 640"/>
                  <a:gd name="T33" fmla="*/ 46 h 226"/>
                  <a:gd name="T34" fmla="*/ 186 w 640"/>
                  <a:gd name="T35" fmla="*/ 35 h 226"/>
                  <a:gd name="T36" fmla="*/ 223 w 640"/>
                  <a:gd name="T37" fmla="*/ 25 h 226"/>
                  <a:gd name="T38" fmla="*/ 259 w 640"/>
                  <a:gd name="T39" fmla="*/ 14 h 226"/>
                  <a:gd name="T40" fmla="*/ 292 w 640"/>
                  <a:gd name="T41" fmla="*/ 0 h 226"/>
                  <a:gd name="T42" fmla="*/ 334 w 640"/>
                  <a:gd name="T43" fmla="*/ 4 h 226"/>
                  <a:gd name="T44" fmla="*/ 381 w 640"/>
                  <a:gd name="T45" fmla="*/ 4 h 226"/>
                  <a:gd name="T46" fmla="*/ 424 w 640"/>
                  <a:gd name="T47" fmla="*/ 4 h 226"/>
                  <a:gd name="T48" fmla="*/ 464 w 640"/>
                  <a:gd name="T49" fmla="*/ 4 h 226"/>
                  <a:gd name="T50" fmla="*/ 500 w 640"/>
                  <a:gd name="T51" fmla="*/ 4 h 226"/>
                  <a:gd name="T52" fmla="*/ 536 w 640"/>
                  <a:gd name="T53" fmla="*/ 7 h 226"/>
                  <a:gd name="T54" fmla="*/ 568 w 640"/>
                  <a:gd name="T55" fmla="*/ 18 h 226"/>
                  <a:gd name="T56" fmla="*/ 598 w 640"/>
                  <a:gd name="T57" fmla="*/ 35 h 226"/>
                  <a:gd name="T58" fmla="*/ 619 w 640"/>
                  <a:gd name="T59" fmla="*/ 61 h 226"/>
                  <a:gd name="T60" fmla="*/ 640 w 640"/>
                  <a:gd name="T61" fmla="*/ 96 h 226"/>
                  <a:gd name="T62" fmla="*/ 636 w 640"/>
                  <a:gd name="T63" fmla="*/ 9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0" h="226">
                    <a:moveTo>
                      <a:pt x="636" y="96"/>
                    </a:moveTo>
                    <a:lnTo>
                      <a:pt x="582" y="133"/>
                    </a:lnTo>
                    <a:lnTo>
                      <a:pt x="521" y="162"/>
                    </a:lnTo>
                    <a:lnTo>
                      <a:pt x="457" y="187"/>
                    </a:lnTo>
                    <a:lnTo>
                      <a:pt x="388" y="205"/>
                    </a:lnTo>
                    <a:lnTo>
                      <a:pt x="320" y="219"/>
                    </a:lnTo>
                    <a:lnTo>
                      <a:pt x="252" y="226"/>
                    </a:lnTo>
                    <a:lnTo>
                      <a:pt x="186" y="226"/>
                    </a:lnTo>
                    <a:lnTo>
                      <a:pt x="118" y="219"/>
                    </a:lnTo>
                    <a:lnTo>
                      <a:pt x="57" y="202"/>
                    </a:lnTo>
                    <a:lnTo>
                      <a:pt x="0" y="179"/>
                    </a:lnTo>
                    <a:lnTo>
                      <a:pt x="7" y="140"/>
                    </a:lnTo>
                    <a:lnTo>
                      <a:pt x="21" y="108"/>
                    </a:lnTo>
                    <a:lnTo>
                      <a:pt x="47" y="86"/>
                    </a:lnTo>
                    <a:lnTo>
                      <a:pt x="75" y="68"/>
                    </a:lnTo>
                    <a:lnTo>
                      <a:pt x="111" y="58"/>
                    </a:lnTo>
                    <a:lnTo>
                      <a:pt x="148" y="46"/>
                    </a:lnTo>
                    <a:lnTo>
                      <a:pt x="186" y="35"/>
                    </a:lnTo>
                    <a:lnTo>
                      <a:pt x="223" y="25"/>
                    </a:lnTo>
                    <a:lnTo>
                      <a:pt x="259" y="14"/>
                    </a:lnTo>
                    <a:lnTo>
                      <a:pt x="292" y="0"/>
                    </a:lnTo>
                    <a:lnTo>
                      <a:pt x="334" y="4"/>
                    </a:lnTo>
                    <a:lnTo>
                      <a:pt x="381" y="4"/>
                    </a:lnTo>
                    <a:lnTo>
                      <a:pt x="424" y="4"/>
                    </a:lnTo>
                    <a:lnTo>
                      <a:pt x="464" y="4"/>
                    </a:lnTo>
                    <a:lnTo>
                      <a:pt x="500" y="4"/>
                    </a:lnTo>
                    <a:lnTo>
                      <a:pt x="536" y="7"/>
                    </a:lnTo>
                    <a:lnTo>
                      <a:pt x="568" y="18"/>
                    </a:lnTo>
                    <a:lnTo>
                      <a:pt x="598" y="35"/>
                    </a:lnTo>
                    <a:lnTo>
                      <a:pt x="619" y="61"/>
                    </a:lnTo>
                    <a:lnTo>
                      <a:pt x="640" y="96"/>
                    </a:lnTo>
                    <a:lnTo>
                      <a:pt x="636" y="96"/>
                    </a:lnTo>
                    <a:close/>
                  </a:path>
                </a:pathLst>
              </a:custGeom>
              <a:solidFill>
                <a:srgbClr val="4D99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82" name="Freeform 82"/>
              <p:cNvSpPr>
                <a:spLocks/>
              </p:cNvSpPr>
              <p:nvPr/>
            </p:nvSpPr>
            <p:spPr bwMode="auto">
              <a:xfrm>
                <a:off x="395" y="3027"/>
                <a:ext cx="294" cy="169"/>
              </a:xfrm>
              <a:custGeom>
                <a:avLst/>
                <a:gdLst>
                  <a:gd name="T0" fmla="*/ 1958 w 2059"/>
                  <a:gd name="T1" fmla="*/ 928 h 1183"/>
                  <a:gd name="T2" fmla="*/ 1781 w 2059"/>
                  <a:gd name="T3" fmla="*/ 1011 h 1183"/>
                  <a:gd name="T4" fmla="*/ 1591 w 2059"/>
                  <a:gd name="T5" fmla="*/ 1079 h 1183"/>
                  <a:gd name="T6" fmla="*/ 1390 w 2059"/>
                  <a:gd name="T7" fmla="*/ 1130 h 1183"/>
                  <a:gd name="T8" fmla="*/ 1176 w 2059"/>
                  <a:gd name="T9" fmla="*/ 1166 h 1183"/>
                  <a:gd name="T10" fmla="*/ 964 w 2059"/>
                  <a:gd name="T11" fmla="*/ 1183 h 1183"/>
                  <a:gd name="T12" fmla="*/ 756 w 2059"/>
                  <a:gd name="T13" fmla="*/ 1180 h 1183"/>
                  <a:gd name="T14" fmla="*/ 547 w 2059"/>
                  <a:gd name="T15" fmla="*/ 1155 h 1183"/>
                  <a:gd name="T16" fmla="*/ 349 w 2059"/>
                  <a:gd name="T17" fmla="*/ 1105 h 1183"/>
                  <a:gd name="T18" fmla="*/ 165 w 2059"/>
                  <a:gd name="T19" fmla="*/ 1032 h 1183"/>
                  <a:gd name="T20" fmla="*/ 0 w 2059"/>
                  <a:gd name="T21" fmla="*/ 932 h 1183"/>
                  <a:gd name="T22" fmla="*/ 0 w 2059"/>
                  <a:gd name="T23" fmla="*/ 78 h 1183"/>
                  <a:gd name="T24" fmla="*/ 186 w 2059"/>
                  <a:gd name="T25" fmla="*/ 151 h 1183"/>
                  <a:gd name="T26" fmla="*/ 389 w 2059"/>
                  <a:gd name="T27" fmla="*/ 208 h 1183"/>
                  <a:gd name="T28" fmla="*/ 594 w 2059"/>
                  <a:gd name="T29" fmla="*/ 248 h 1183"/>
                  <a:gd name="T30" fmla="*/ 806 w 2059"/>
                  <a:gd name="T31" fmla="*/ 266 h 1183"/>
                  <a:gd name="T32" fmla="*/ 1015 w 2059"/>
                  <a:gd name="T33" fmla="*/ 269 h 1183"/>
                  <a:gd name="T34" fmla="*/ 1227 w 2059"/>
                  <a:gd name="T35" fmla="*/ 255 h 1183"/>
                  <a:gd name="T36" fmla="*/ 1432 w 2059"/>
                  <a:gd name="T37" fmla="*/ 219 h 1183"/>
                  <a:gd name="T38" fmla="*/ 1630 w 2059"/>
                  <a:gd name="T39" fmla="*/ 169 h 1183"/>
                  <a:gd name="T40" fmla="*/ 1821 w 2059"/>
                  <a:gd name="T41" fmla="*/ 92 h 1183"/>
                  <a:gd name="T42" fmla="*/ 1998 w 2059"/>
                  <a:gd name="T43" fmla="*/ 0 h 1183"/>
                  <a:gd name="T44" fmla="*/ 2005 w 2059"/>
                  <a:gd name="T45" fmla="*/ 92 h 1183"/>
                  <a:gd name="T46" fmla="*/ 2019 w 2059"/>
                  <a:gd name="T47" fmla="*/ 186 h 1183"/>
                  <a:gd name="T48" fmla="*/ 2033 w 2059"/>
                  <a:gd name="T49" fmla="*/ 287 h 1183"/>
                  <a:gd name="T50" fmla="*/ 2045 w 2059"/>
                  <a:gd name="T51" fmla="*/ 388 h 1183"/>
                  <a:gd name="T52" fmla="*/ 2055 w 2059"/>
                  <a:gd name="T53" fmla="*/ 485 h 1183"/>
                  <a:gd name="T54" fmla="*/ 2059 w 2059"/>
                  <a:gd name="T55" fmla="*/ 582 h 1183"/>
                  <a:gd name="T56" fmla="*/ 2052 w 2059"/>
                  <a:gd name="T57" fmla="*/ 680 h 1183"/>
                  <a:gd name="T58" fmla="*/ 2033 w 2059"/>
                  <a:gd name="T59" fmla="*/ 770 h 1183"/>
                  <a:gd name="T60" fmla="*/ 2005 w 2059"/>
                  <a:gd name="T61" fmla="*/ 853 h 1183"/>
                  <a:gd name="T62" fmla="*/ 1958 w 2059"/>
                  <a:gd name="T63" fmla="*/ 932 h 1183"/>
                  <a:gd name="T64" fmla="*/ 1958 w 2059"/>
                  <a:gd name="T65" fmla="*/ 928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9" h="1183">
                    <a:moveTo>
                      <a:pt x="1958" y="928"/>
                    </a:moveTo>
                    <a:lnTo>
                      <a:pt x="1781" y="1011"/>
                    </a:lnTo>
                    <a:lnTo>
                      <a:pt x="1591" y="1079"/>
                    </a:lnTo>
                    <a:lnTo>
                      <a:pt x="1390" y="1130"/>
                    </a:lnTo>
                    <a:lnTo>
                      <a:pt x="1176" y="1166"/>
                    </a:lnTo>
                    <a:lnTo>
                      <a:pt x="964" y="1183"/>
                    </a:lnTo>
                    <a:lnTo>
                      <a:pt x="756" y="1180"/>
                    </a:lnTo>
                    <a:lnTo>
                      <a:pt x="547" y="1155"/>
                    </a:lnTo>
                    <a:lnTo>
                      <a:pt x="349" y="1105"/>
                    </a:lnTo>
                    <a:lnTo>
                      <a:pt x="165" y="1032"/>
                    </a:lnTo>
                    <a:lnTo>
                      <a:pt x="0" y="932"/>
                    </a:lnTo>
                    <a:lnTo>
                      <a:pt x="0" y="78"/>
                    </a:lnTo>
                    <a:lnTo>
                      <a:pt x="186" y="151"/>
                    </a:lnTo>
                    <a:lnTo>
                      <a:pt x="389" y="208"/>
                    </a:lnTo>
                    <a:lnTo>
                      <a:pt x="594" y="248"/>
                    </a:lnTo>
                    <a:lnTo>
                      <a:pt x="806" y="266"/>
                    </a:lnTo>
                    <a:lnTo>
                      <a:pt x="1015" y="269"/>
                    </a:lnTo>
                    <a:lnTo>
                      <a:pt x="1227" y="255"/>
                    </a:lnTo>
                    <a:lnTo>
                      <a:pt x="1432" y="219"/>
                    </a:lnTo>
                    <a:lnTo>
                      <a:pt x="1630" y="169"/>
                    </a:lnTo>
                    <a:lnTo>
                      <a:pt x="1821" y="92"/>
                    </a:lnTo>
                    <a:lnTo>
                      <a:pt x="1998" y="0"/>
                    </a:lnTo>
                    <a:lnTo>
                      <a:pt x="2005" y="92"/>
                    </a:lnTo>
                    <a:lnTo>
                      <a:pt x="2019" y="186"/>
                    </a:lnTo>
                    <a:lnTo>
                      <a:pt x="2033" y="287"/>
                    </a:lnTo>
                    <a:lnTo>
                      <a:pt x="2045" y="388"/>
                    </a:lnTo>
                    <a:lnTo>
                      <a:pt x="2055" y="485"/>
                    </a:lnTo>
                    <a:lnTo>
                      <a:pt x="2059" y="582"/>
                    </a:lnTo>
                    <a:lnTo>
                      <a:pt x="2052" y="680"/>
                    </a:lnTo>
                    <a:lnTo>
                      <a:pt x="2033" y="770"/>
                    </a:lnTo>
                    <a:lnTo>
                      <a:pt x="2005" y="853"/>
                    </a:lnTo>
                    <a:lnTo>
                      <a:pt x="1958" y="932"/>
                    </a:lnTo>
                    <a:lnTo>
                      <a:pt x="1958" y="928"/>
                    </a:lnTo>
                    <a:close/>
                  </a:path>
                </a:pathLst>
              </a:custGeom>
              <a:solidFill>
                <a:srgbClr val="9DFF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83" name="Freeform 83"/>
              <p:cNvSpPr>
                <a:spLocks/>
              </p:cNvSpPr>
              <p:nvPr/>
            </p:nvSpPr>
            <p:spPr bwMode="auto">
              <a:xfrm>
                <a:off x="459" y="3030"/>
                <a:ext cx="44" cy="22"/>
              </a:xfrm>
              <a:custGeom>
                <a:avLst/>
                <a:gdLst>
                  <a:gd name="T0" fmla="*/ 0 w 309"/>
                  <a:gd name="T1" fmla="*/ 127 h 152"/>
                  <a:gd name="T2" fmla="*/ 35 w 309"/>
                  <a:gd name="T3" fmla="*/ 130 h 152"/>
                  <a:gd name="T4" fmla="*/ 71 w 309"/>
                  <a:gd name="T5" fmla="*/ 127 h 152"/>
                  <a:gd name="T6" fmla="*/ 104 w 309"/>
                  <a:gd name="T7" fmla="*/ 115 h 152"/>
                  <a:gd name="T8" fmla="*/ 132 w 309"/>
                  <a:gd name="T9" fmla="*/ 101 h 152"/>
                  <a:gd name="T10" fmla="*/ 165 w 309"/>
                  <a:gd name="T11" fmla="*/ 87 h 152"/>
                  <a:gd name="T12" fmla="*/ 193 w 309"/>
                  <a:gd name="T13" fmla="*/ 65 h 152"/>
                  <a:gd name="T14" fmla="*/ 223 w 309"/>
                  <a:gd name="T15" fmla="*/ 47 h 152"/>
                  <a:gd name="T16" fmla="*/ 252 w 309"/>
                  <a:gd name="T17" fmla="*/ 30 h 152"/>
                  <a:gd name="T18" fmla="*/ 280 w 309"/>
                  <a:gd name="T19" fmla="*/ 15 h 152"/>
                  <a:gd name="T20" fmla="*/ 309 w 309"/>
                  <a:gd name="T21" fmla="*/ 0 h 152"/>
                  <a:gd name="T22" fmla="*/ 287 w 309"/>
                  <a:gd name="T23" fmla="*/ 30 h 152"/>
                  <a:gd name="T24" fmla="*/ 266 w 309"/>
                  <a:gd name="T25" fmla="*/ 58 h 152"/>
                  <a:gd name="T26" fmla="*/ 240 w 309"/>
                  <a:gd name="T27" fmla="*/ 84 h 152"/>
                  <a:gd name="T28" fmla="*/ 215 w 309"/>
                  <a:gd name="T29" fmla="*/ 108 h 152"/>
                  <a:gd name="T30" fmla="*/ 183 w 309"/>
                  <a:gd name="T31" fmla="*/ 127 h 152"/>
                  <a:gd name="T32" fmla="*/ 154 w 309"/>
                  <a:gd name="T33" fmla="*/ 145 h 152"/>
                  <a:gd name="T34" fmla="*/ 118 w 309"/>
                  <a:gd name="T35" fmla="*/ 152 h 152"/>
                  <a:gd name="T36" fmla="*/ 82 w 309"/>
                  <a:gd name="T37" fmla="*/ 152 h 152"/>
                  <a:gd name="T38" fmla="*/ 42 w 309"/>
                  <a:gd name="T39" fmla="*/ 145 h 152"/>
                  <a:gd name="T40" fmla="*/ 0 w 309"/>
                  <a:gd name="T41" fmla="*/ 130 h 152"/>
                  <a:gd name="T42" fmla="*/ 0 w 309"/>
                  <a:gd name="T43" fmla="*/ 12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152">
                    <a:moveTo>
                      <a:pt x="0" y="127"/>
                    </a:moveTo>
                    <a:lnTo>
                      <a:pt x="35" y="130"/>
                    </a:lnTo>
                    <a:lnTo>
                      <a:pt x="71" y="127"/>
                    </a:lnTo>
                    <a:lnTo>
                      <a:pt x="104" y="115"/>
                    </a:lnTo>
                    <a:lnTo>
                      <a:pt x="132" y="101"/>
                    </a:lnTo>
                    <a:lnTo>
                      <a:pt x="165" y="87"/>
                    </a:lnTo>
                    <a:lnTo>
                      <a:pt x="193" y="65"/>
                    </a:lnTo>
                    <a:lnTo>
                      <a:pt x="223" y="47"/>
                    </a:lnTo>
                    <a:lnTo>
                      <a:pt x="252" y="30"/>
                    </a:lnTo>
                    <a:lnTo>
                      <a:pt x="280" y="15"/>
                    </a:lnTo>
                    <a:lnTo>
                      <a:pt x="309" y="0"/>
                    </a:lnTo>
                    <a:lnTo>
                      <a:pt x="287" y="30"/>
                    </a:lnTo>
                    <a:lnTo>
                      <a:pt x="266" y="58"/>
                    </a:lnTo>
                    <a:lnTo>
                      <a:pt x="240" y="84"/>
                    </a:lnTo>
                    <a:lnTo>
                      <a:pt x="215" y="108"/>
                    </a:lnTo>
                    <a:lnTo>
                      <a:pt x="183" y="127"/>
                    </a:lnTo>
                    <a:lnTo>
                      <a:pt x="154" y="145"/>
                    </a:lnTo>
                    <a:lnTo>
                      <a:pt x="118" y="152"/>
                    </a:lnTo>
                    <a:lnTo>
                      <a:pt x="82" y="152"/>
                    </a:lnTo>
                    <a:lnTo>
                      <a:pt x="42" y="145"/>
                    </a:lnTo>
                    <a:lnTo>
                      <a:pt x="0" y="130"/>
                    </a:lnTo>
                    <a:lnTo>
                      <a:pt x="0" y="1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84" name="Freeform 84"/>
              <p:cNvSpPr>
                <a:spLocks/>
              </p:cNvSpPr>
              <p:nvPr/>
            </p:nvSpPr>
            <p:spPr bwMode="auto">
              <a:xfrm>
                <a:off x="542" y="3030"/>
                <a:ext cx="97" cy="25"/>
              </a:xfrm>
              <a:custGeom>
                <a:avLst/>
                <a:gdLst>
                  <a:gd name="T0" fmla="*/ 0 w 681"/>
                  <a:gd name="T1" fmla="*/ 170 h 170"/>
                  <a:gd name="T2" fmla="*/ 0 w 681"/>
                  <a:gd name="T3" fmla="*/ 98 h 170"/>
                  <a:gd name="T4" fmla="*/ 69 w 681"/>
                  <a:gd name="T5" fmla="*/ 105 h 170"/>
                  <a:gd name="T6" fmla="*/ 141 w 681"/>
                  <a:gd name="T7" fmla="*/ 112 h 170"/>
                  <a:gd name="T8" fmla="*/ 213 w 681"/>
                  <a:gd name="T9" fmla="*/ 115 h 170"/>
                  <a:gd name="T10" fmla="*/ 285 w 681"/>
                  <a:gd name="T11" fmla="*/ 112 h 170"/>
                  <a:gd name="T12" fmla="*/ 357 w 681"/>
                  <a:gd name="T13" fmla="*/ 108 h 170"/>
                  <a:gd name="T14" fmla="*/ 429 w 681"/>
                  <a:gd name="T15" fmla="*/ 98 h 170"/>
                  <a:gd name="T16" fmla="*/ 497 w 681"/>
                  <a:gd name="T17" fmla="*/ 84 h 170"/>
                  <a:gd name="T18" fmla="*/ 563 w 681"/>
                  <a:gd name="T19" fmla="*/ 61 h 170"/>
                  <a:gd name="T20" fmla="*/ 624 w 681"/>
                  <a:gd name="T21" fmla="*/ 33 h 170"/>
                  <a:gd name="T22" fmla="*/ 681 w 681"/>
                  <a:gd name="T23" fmla="*/ 0 h 170"/>
                  <a:gd name="T24" fmla="*/ 681 w 681"/>
                  <a:gd name="T25" fmla="*/ 54 h 170"/>
                  <a:gd name="T26" fmla="*/ 0 w 681"/>
                  <a:gd name="T2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1" h="170">
                    <a:moveTo>
                      <a:pt x="0" y="170"/>
                    </a:moveTo>
                    <a:lnTo>
                      <a:pt x="0" y="98"/>
                    </a:lnTo>
                    <a:lnTo>
                      <a:pt x="69" y="105"/>
                    </a:lnTo>
                    <a:lnTo>
                      <a:pt x="141" y="112"/>
                    </a:lnTo>
                    <a:lnTo>
                      <a:pt x="213" y="115"/>
                    </a:lnTo>
                    <a:lnTo>
                      <a:pt x="285" y="112"/>
                    </a:lnTo>
                    <a:lnTo>
                      <a:pt x="357" y="108"/>
                    </a:lnTo>
                    <a:lnTo>
                      <a:pt x="429" y="98"/>
                    </a:lnTo>
                    <a:lnTo>
                      <a:pt x="497" y="84"/>
                    </a:lnTo>
                    <a:lnTo>
                      <a:pt x="563" y="61"/>
                    </a:lnTo>
                    <a:lnTo>
                      <a:pt x="624" y="33"/>
                    </a:lnTo>
                    <a:lnTo>
                      <a:pt x="681" y="0"/>
                    </a:lnTo>
                    <a:lnTo>
                      <a:pt x="681" y="54"/>
                    </a:lnTo>
                    <a:lnTo>
                      <a:pt x="0" y="170"/>
                    </a:lnTo>
                    <a:close/>
                  </a:path>
                </a:pathLst>
              </a:custGeom>
              <a:solidFill>
                <a:srgbClr val="77B1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85" name="Freeform 85"/>
              <p:cNvSpPr>
                <a:spLocks/>
              </p:cNvSpPr>
              <p:nvPr/>
            </p:nvSpPr>
            <p:spPr bwMode="auto">
              <a:xfrm>
                <a:off x="522" y="3041"/>
                <a:ext cx="9" cy="14"/>
              </a:xfrm>
              <a:custGeom>
                <a:avLst/>
                <a:gdLst>
                  <a:gd name="T0" fmla="*/ 0 w 58"/>
                  <a:gd name="T1" fmla="*/ 97 h 97"/>
                  <a:gd name="T2" fmla="*/ 58 w 58"/>
                  <a:gd name="T3" fmla="*/ 0 h 97"/>
                  <a:gd name="T4" fmla="*/ 58 w 58"/>
                  <a:gd name="T5" fmla="*/ 97 h 97"/>
                  <a:gd name="T6" fmla="*/ 0 w 58"/>
                  <a:gd name="T7" fmla="*/ 97 h 97"/>
                </a:gdLst>
                <a:ahLst/>
                <a:cxnLst>
                  <a:cxn ang="0">
                    <a:pos x="T0" y="T1"/>
                  </a:cxn>
                  <a:cxn ang="0">
                    <a:pos x="T2" y="T3"/>
                  </a:cxn>
                  <a:cxn ang="0">
                    <a:pos x="T4" y="T5"/>
                  </a:cxn>
                  <a:cxn ang="0">
                    <a:pos x="T6" y="T7"/>
                  </a:cxn>
                </a:cxnLst>
                <a:rect l="0" t="0" r="r" b="b"/>
                <a:pathLst>
                  <a:path w="58" h="97">
                    <a:moveTo>
                      <a:pt x="0" y="97"/>
                    </a:moveTo>
                    <a:lnTo>
                      <a:pt x="58" y="0"/>
                    </a:lnTo>
                    <a:lnTo>
                      <a:pt x="58" y="97"/>
                    </a:lnTo>
                    <a:lnTo>
                      <a:pt x="0"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86" name="Freeform 86"/>
              <p:cNvSpPr>
                <a:spLocks/>
              </p:cNvSpPr>
              <p:nvPr/>
            </p:nvSpPr>
            <p:spPr bwMode="auto">
              <a:xfrm>
                <a:off x="394" y="3163"/>
                <a:ext cx="299" cy="158"/>
              </a:xfrm>
              <a:custGeom>
                <a:avLst/>
                <a:gdLst>
                  <a:gd name="T0" fmla="*/ 1965 w 2092"/>
                  <a:gd name="T1" fmla="*/ 874 h 1101"/>
                  <a:gd name="T2" fmla="*/ 1781 w 2092"/>
                  <a:gd name="T3" fmla="*/ 950 h 1101"/>
                  <a:gd name="T4" fmla="*/ 1595 w 2092"/>
                  <a:gd name="T5" fmla="*/ 1011 h 1101"/>
                  <a:gd name="T6" fmla="*/ 1397 w 2092"/>
                  <a:gd name="T7" fmla="*/ 1058 h 1101"/>
                  <a:gd name="T8" fmla="*/ 1199 w 2092"/>
                  <a:gd name="T9" fmla="*/ 1086 h 1101"/>
                  <a:gd name="T10" fmla="*/ 997 w 2092"/>
                  <a:gd name="T11" fmla="*/ 1101 h 1101"/>
                  <a:gd name="T12" fmla="*/ 795 w 2092"/>
                  <a:gd name="T13" fmla="*/ 1101 h 1101"/>
                  <a:gd name="T14" fmla="*/ 593 w 2092"/>
                  <a:gd name="T15" fmla="*/ 1079 h 1101"/>
                  <a:gd name="T16" fmla="*/ 396 w 2092"/>
                  <a:gd name="T17" fmla="*/ 1044 h 1101"/>
                  <a:gd name="T18" fmla="*/ 205 w 2092"/>
                  <a:gd name="T19" fmla="*/ 990 h 1101"/>
                  <a:gd name="T20" fmla="*/ 21 w 2092"/>
                  <a:gd name="T21" fmla="*/ 917 h 1101"/>
                  <a:gd name="T22" fmla="*/ 14 w 2092"/>
                  <a:gd name="T23" fmla="*/ 839 h 1101"/>
                  <a:gd name="T24" fmla="*/ 7 w 2092"/>
                  <a:gd name="T25" fmla="*/ 759 h 1101"/>
                  <a:gd name="T26" fmla="*/ 3 w 2092"/>
                  <a:gd name="T27" fmla="*/ 679 h 1101"/>
                  <a:gd name="T28" fmla="*/ 3 w 2092"/>
                  <a:gd name="T29" fmla="*/ 601 h 1101"/>
                  <a:gd name="T30" fmla="*/ 0 w 2092"/>
                  <a:gd name="T31" fmla="*/ 518 h 1101"/>
                  <a:gd name="T32" fmla="*/ 3 w 2092"/>
                  <a:gd name="T33" fmla="*/ 439 h 1101"/>
                  <a:gd name="T34" fmla="*/ 3 w 2092"/>
                  <a:gd name="T35" fmla="*/ 356 h 1101"/>
                  <a:gd name="T36" fmla="*/ 3 w 2092"/>
                  <a:gd name="T37" fmla="*/ 276 h 1101"/>
                  <a:gd name="T38" fmla="*/ 3 w 2092"/>
                  <a:gd name="T39" fmla="*/ 194 h 1101"/>
                  <a:gd name="T40" fmla="*/ 7 w 2092"/>
                  <a:gd name="T41" fmla="*/ 115 h 1101"/>
                  <a:gd name="T42" fmla="*/ 132 w 2092"/>
                  <a:gd name="T43" fmla="*/ 122 h 1101"/>
                  <a:gd name="T44" fmla="*/ 212 w 2092"/>
                  <a:gd name="T45" fmla="*/ 165 h 1101"/>
                  <a:gd name="T46" fmla="*/ 248 w 2092"/>
                  <a:gd name="T47" fmla="*/ 237 h 1101"/>
                  <a:gd name="T48" fmla="*/ 262 w 2092"/>
                  <a:gd name="T49" fmla="*/ 327 h 1101"/>
                  <a:gd name="T50" fmla="*/ 259 w 2092"/>
                  <a:gd name="T51" fmla="*/ 428 h 1101"/>
                  <a:gd name="T52" fmla="*/ 252 w 2092"/>
                  <a:gd name="T53" fmla="*/ 532 h 1101"/>
                  <a:gd name="T54" fmla="*/ 259 w 2092"/>
                  <a:gd name="T55" fmla="*/ 629 h 1101"/>
                  <a:gd name="T56" fmla="*/ 284 w 2092"/>
                  <a:gd name="T57" fmla="*/ 716 h 1101"/>
                  <a:gd name="T58" fmla="*/ 345 w 2092"/>
                  <a:gd name="T59" fmla="*/ 780 h 1101"/>
                  <a:gd name="T60" fmla="*/ 450 w 2092"/>
                  <a:gd name="T61" fmla="*/ 820 h 1101"/>
                  <a:gd name="T62" fmla="*/ 601 w 2092"/>
                  <a:gd name="T63" fmla="*/ 849 h 1101"/>
                  <a:gd name="T64" fmla="*/ 745 w 2092"/>
                  <a:gd name="T65" fmla="*/ 867 h 1101"/>
                  <a:gd name="T66" fmla="*/ 885 w 2092"/>
                  <a:gd name="T67" fmla="*/ 874 h 1101"/>
                  <a:gd name="T68" fmla="*/ 1022 w 2092"/>
                  <a:gd name="T69" fmla="*/ 870 h 1101"/>
                  <a:gd name="T70" fmla="*/ 1159 w 2092"/>
                  <a:gd name="T71" fmla="*/ 860 h 1101"/>
                  <a:gd name="T72" fmla="*/ 1291 w 2092"/>
                  <a:gd name="T73" fmla="*/ 839 h 1101"/>
                  <a:gd name="T74" fmla="*/ 1421 w 2092"/>
                  <a:gd name="T75" fmla="*/ 809 h 1101"/>
                  <a:gd name="T76" fmla="*/ 1555 w 2092"/>
                  <a:gd name="T77" fmla="*/ 773 h 1101"/>
                  <a:gd name="T78" fmla="*/ 1680 w 2092"/>
                  <a:gd name="T79" fmla="*/ 730 h 1101"/>
                  <a:gd name="T80" fmla="*/ 1810 w 2092"/>
                  <a:gd name="T81" fmla="*/ 679 h 1101"/>
                  <a:gd name="T82" fmla="*/ 1850 w 2092"/>
                  <a:gd name="T83" fmla="*/ 615 h 1101"/>
                  <a:gd name="T84" fmla="*/ 1868 w 2092"/>
                  <a:gd name="T85" fmla="*/ 540 h 1101"/>
                  <a:gd name="T86" fmla="*/ 1871 w 2092"/>
                  <a:gd name="T87" fmla="*/ 457 h 1101"/>
                  <a:gd name="T88" fmla="*/ 1864 w 2092"/>
                  <a:gd name="T89" fmla="*/ 370 h 1101"/>
                  <a:gd name="T90" fmla="*/ 1861 w 2092"/>
                  <a:gd name="T91" fmla="*/ 287 h 1101"/>
                  <a:gd name="T92" fmla="*/ 1861 w 2092"/>
                  <a:gd name="T93" fmla="*/ 205 h 1101"/>
                  <a:gd name="T94" fmla="*/ 1875 w 2092"/>
                  <a:gd name="T95" fmla="*/ 132 h 1101"/>
                  <a:gd name="T96" fmla="*/ 1911 w 2092"/>
                  <a:gd name="T97" fmla="*/ 71 h 1101"/>
                  <a:gd name="T98" fmla="*/ 1969 w 2092"/>
                  <a:gd name="T99" fmla="*/ 28 h 1101"/>
                  <a:gd name="T100" fmla="*/ 2062 w 2092"/>
                  <a:gd name="T101" fmla="*/ 0 h 1101"/>
                  <a:gd name="T102" fmla="*/ 2062 w 2092"/>
                  <a:gd name="T103" fmla="*/ 82 h 1101"/>
                  <a:gd name="T104" fmla="*/ 2069 w 2092"/>
                  <a:gd name="T105" fmla="*/ 168 h 1101"/>
                  <a:gd name="T106" fmla="*/ 2076 w 2092"/>
                  <a:gd name="T107" fmla="*/ 262 h 1101"/>
                  <a:gd name="T108" fmla="*/ 2083 w 2092"/>
                  <a:gd name="T109" fmla="*/ 359 h 1101"/>
                  <a:gd name="T110" fmla="*/ 2092 w 2092"/>
                  <a:gd name="T111" fmla="*/ 453 h 1101"/>
                  <a:gd name="T112" fmla="*/ 2087 w 2092"/>
                  <a:gd name="T113" fmla="*/ 547 h 1101"/>
                  <a:gd name="T114" fmla="*/ 2076 w 2092"/>
                  <a:gd name="T115" fmla="*/ 641 h 1101"/>
                  <a:gd name="T116" fmla="*/ 2055 w 2092"/>
                  <a:gd name="T117" fmla="*/ 726 h 1101"/>
                  <a:gd name="T118" fmla="*/ 2019 w 2092"/>
                  <a:gd name="T119" fmla="*/ 806 h 1101"/>
                  <a:gd name="T120" fmla="*/ 1965 w 2092"/>
                  <a:gd name="T121" fmla="*/ 874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92" h="1101">
                    <a:moveTo>
                      <a:pt x="1965" y="874"/>
                    </a:moveTo>
                    <a:lnTo>
                      <a:pt x="1781" y="950"/>
                    </a:lnTo>
                    <a:lnTo>
                      <a:pt x="1595" y="1011"/>
                    </a:lnTo>
                    <a:lnTo>
                      <a:pt x="1397" y="1058"/>
                    </a:lnTo>
                    <a:lnTo>
                      <a:pt x="1199" y="1086"/>
                    </a:lnTo>
                    <a:lnTo>
                      <a:pt x="997" y="1101"/>
                    </a:lnTo>
                    <a:lnTo>
                      <a:pt x="795" y="1101"/>
                    </a:lnTo>
                    <a:lnTo>
                      <a:pt x="593" y="1079"/>
                    </a:lnTo>
                    <a:lnTo>
                      <a:pt x="396" y="1044"/>
                    </a:lnTo>
                    <a:lnTo>
                      <a:pt x="205" y="990"/>
                    </a:lnTo>
                    <a:lnTo>
                      <a:pt x="21" y="917"/>
                    </a:lnTo>
                    <a:lnTo>
                      <a:pt x="14" y="839"/>
                    </a:lnTo>
                    <a:lnTo>
                      <a:pt x="7" y="759"/>
                    </a:lnTo>
                    <a:lnTo>
                      <a:pt x="3" y="679"/>
                    </a:lnTo>
                    <a:lnTo>
                      <a:pt x="3" y="601"/>
                    </a:lnTo>
                    <a:lnTo>
                      <a:pt x="0" y="518"/>
                    </a:lnTo>
                    <a:lnTo>
                      <a:pt x="3" y="439"/>
                    </a:lnTo>
                    <a:lnTo>
                      <a:pt x="3" y="356"/>
                    </a:lnTo>
                    <a:lnTo>
                      <a:pt x="3" y="276"/>
                    </a:lnTo>
                    <a:lnTo>
                      <a:pt x="3" y="194"/>
                    </a:lnTo>
                    <a:lnTo>
                      <a:pt x="7" y="115"/>
                    </a:lnTo>
                    <a:lnTo>
                      <a:pt x="132" y="122"/>
                    </a:lnTo>
                    <a:lnTo>
                      <a:pt x="212" y="165"/>
                    </a:lnTo>
                    <a:lnTo>
                      <a:pt x="248" y="237"/>
                    </a:lnTo>
                    <a:lnTo>
                      <a:pt x="262" y="327"/>
                    </a:lnTo>
                    <a:lnTo>
                      <a:pt x="259" y="428"/>
                    </a:lnTo>
                    <a:lnTo>
                      <a:pt x="252" y="532"/>
                    </a:lnTo>
                    <a:lnTo>
                      <a:pt x="259" y="629"/>
                    </a:lnTo>
                    <a:lnTo>
                      <a:pt x="284" y="716"/>
                    </a:lnTo>
                    <a:lnTo>
                      <a:pt x="345" y="780"/>
                    </a:lnTo>
                    <a:lnTo>
                      <a:pt x="450" y="820"/>
                    </a:lnTo>
                    <a:lnTo>
                      <a:pt x="601" y="849"/>
                    </a:lnTo>
                    <a:lnTo>
                      <a:pt x="745" y="867"/>
                    </a:lnTo>
                    <a:lnTo>
                      <a:pt x="885" y="874"/>
                    </a:lnTo>
                    <a:lnTo>
                      <a:pt x="1022" y="870"/>
                    </a:lnTo>
                    <a:lnTo>
                      <a:pt x="1159" y="860"/>
                    </a:lnTo>
                    <a:lnTo>
                      <a:pt x="1291" y="839"/>
                    </a:lnTo>
                    <a:lnTo>
                      <a:pt x="1421" y="809"/>
                    </a:lnTo>
                    <a:lnTo>
                      <a:pt x="1555" y="773"/>
                    </a:lnTo>
                    <a:lnTo>
                      <a:pt x="1680" y="730"/>
                    </a:lnTo>
                    <a:lnTo>
                      <a:pt x="1810" y="679"/>
                    </a:lnTo>
                    <a:lnTo>
                      <a:pt x="1850" y="615"/>
                    </a:lnTo>
                    <a:lnTo>
                      <a:pt x="1868" y="540"/>
                    </a:lnTo>
                    <a:lnTo>
                      <a:pt x="1871" y="457"/>
                    </a:lnTo>
                    <a:lnTo>
                      <a:pt x="1864" y="370"/>
                    </a:lnTo>
                    <a:lnTo>
                      <a:pt x="1861" y="287"/>
                    </a:lnTo>
                    <a:lnTo>
                      <a:pt x="1861" y="205"/>
                    </a:lnTo>
                    <a:lnTo>
                      <a:pt x="1875" y="132"/>
                    </a:lnTo>
                    <a:lnTo>
                      <a:pt x="1911" y="71"/>
                    </a:lnTo>
                    <a:lnTo>
                      <a:pt x="1969" y="28"/>
                    </a:lnTo>
                    <a:lnTo>
                      <a:pt x="2062" y="0"/>
                    </a:lnTo>
                    <a:lnTo>
                      <a:pt x="2062" y="82"/>
                    </a:lnTo>
                    <a:lnTo>
                      <a:pt x="2069" y="168"/>
                    </a:lnTo>
                    <a:lnTo>
                      <a:pt x="2076" y="262"/>
                    </a:lnTo>
                    <a:lnTo>
                      <a:pt x="2083" y="359"/>
                    </a:lnTo>
                    <a:lnTo>
                      <a:pt x="2092" y="453"/>
                    </a:lnTo>
                    <a:lnTo>
                      <a:pt x="2087" y="547"/>
                    </a:lnTo>
                    <a:lnTo>
                      <a:pt x="2076" y="641"/>
                    </a:lnTo>
                    <a:lnTo>
                      <a:pt x="2055" y="726"/>
                    </a:lnTo>
                    <a:lnTo>
                      <a:pt x="2019" y="806"/>
                    </a:lnTo>
                    <a:lnTo>
                      <a:pt x="1965" y="874"/>
                    </a:lnTo>
                    <a:close/>
                  </a:path>
                </a:pathLst>
              </a:custGeom>
              <a:solidFill>
                <a:srgbClr val="62FF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87" name="Freeform 87"/>
              <p:cNvSpPr>
                <a:spLocks/>
              </p:cNvSpPr>
              <p:nvPr/>
            </p:nvSpPr>
            <p:spPr bwMode="auto">
              <a:xfrm>
                <a:off x="597" y="3213"/>
                <a:ext cx="25" cy="20"/>
              </a:xfrm>
              <a:custGeom>
                <a:avLst/>
                <a:gdLst>
                  <a:gd name="T0" fmla="*/ 40 w 174"/>
                  <a:gd name="T1" fmla="*/ 79 h 136"/>
                  <a:gd name="T2" fmla="*/ 54 w 174"/>
                  <a:gd name="T3" fmla="*/ 94 h 136"/>
                  <a:gd name="T4" fmla="*/ 68 w 174"/>
                  <a:gd name="T5" fmla="*/ 97 h 136"/>
                  <a:gd name="T6" fmla="*/ 83 w 174"/>
                  <a:gd name="T7" fmla="*/ 94 h 136"/>
                  <a:gd name="T8" fmla="*/ 94 w 174"/>
                  <a:gd name="T9" fmla="*/ 82 h 136"/>
                  <a:gd name="T10" fmla="*/ 108 w 174"/>
                  <a:gd name="T11" fmla="*/ 71 h 136"/>
                  <a:gd name="T12" fmla="*/ 119 w 174"/>
                  <a:gd name="T13" fmla="*/ 57 h 136"/>
                  <a:gd name="T14" fmla="*/ 130 w 174"/>
                  <a:gd name="T15" fmla="*/ 43 h 136"/>
                  <a:gd name="T16" fmla="*/ 144 w 174"/>
                  <a:gd name="T17" fmla="*/ 28 h 136"/>
                  <a:gd name="T18" fmla="*/ 159 w 174"/>
                  <a:gd name="T19" fmla="*/ 21 h 136"/>
                  <a:gd name="T20" fmla="*/ 174 w 174"/>
                  <a:gd name="T21" fmla="*/ 18 h 136"/>
                  <a:gd name="T22" fmla="*/ 159 w 174"/>
                  <a:gd name="T23" fmla="*/ 25 h 136"/>
                  <a:gd name="T24" fmla="*/ 148 w 174"/>
                  <a:gd name="T25" fmla="*/ 35 h 136"/>
                  <a:gd name="T26" fmla="*/ 141 w 174"/>
                  <a:gd name="T27" fmla="*/ 50 h 136"/>
                  <a:gd name="T28" fmla="*/ 137 w 174"/>
                  <a:gd name="T29" fmla="*/ 64 h 136"/>
                  <a:gd name="T30" fmla="*/ 134 w 174"/>
                  <a:gd name="T31" fmla="*/ 79 h 136"/>
                  <a:gd name="T32" fmla="*/ 134 w 174"/>
                  <a:gd name="T33" fmla="*/ 94 h 136"/>
                  <a:gd name="T34" fmla="*/ 134 w 174"/>
                  <a:gd name="T35" fmla="*/ 104 h 136"/>
                  <a:gd name="T36" fmla="*/ 134 w 174"/>
                  <a:gd name="T37" fmla="*/ 118 h 136"/>
                  <a:gd name="T38" fmla="*/ 137 w 174"/>
                  <a:gd name="T39" fmla="*/ 129 h 136"/>
                  <a:gd name="T40" fmla="*/ 141 w 174"/>
                  <a:gd name="T41" fmla="*/ 136 h 136"/>
                  <a:gd name="T42" fmla="*/ 130 w 174"/>
                  <a:gd name="T43" fmla="*/ 129 h 136"/>
                  <a:gd name="T44" fmla="*/ 112 w 174"/>
                  <a:gd name="T45" fmla="*/ 125 h 136"/>
                  <a:gd name="T46" fmla="*/ 94 w 174"/>
                  <a:gd name="T47" fmla="*/ 125 h 136"/>
                  <a:gd name="T48" fmla="*/ 73 w 174"/>
                  <a:gd name="T49" fmla="*/ 125 h 136"/>
                  <a:gd name="T50" fmla="*/ 51 w 174"/>
                  <a:gd name="T51" fmla="*/ 125 h 136"/>
                  <a:gd name="T52" fmla="*/ 33 w 174"/>
                  <a:gd name="T53" fmla="*/ 122 h 136"/>
                  <a:gd name="T54" fmla="*/ 14 w 174"/>
                  <a:gd name="T55" fmla="*/ 115 h 136"/>
                  <a:gd name="T56" fmla="*/ 4 w 174"/>
                  <a:gd name="T57" fmla="*/ 101 h 136"/>
                  <a:gd name="T58" fmla="*/ 0 w 174"/>
                  <a:gd name="T59" fmla="*/ 75 h 136"/>
                  <a:gd name="T60" fmla="*/ 0 w 174"/>
                  <a:gd name="T61" fmla="*/ 40 h 136"/>
                  <a:gd name="T62" fmla="*/ 0 w 174"/>
                  <a:gd name="T63" fmla="*/ 47 h 136"/>
                  <a:gd name="T64" fmla="*/ 0 w 174"/>
                  <a:gd name="T65" fmla="*/ 50 h 136"/>
                  <a:gd name="T66" fmla="*/ 0 w 174"/>
                  <a:gd name="T67" fmla="*/ 54 h 136"/>
                  <a:gd name="T68" fmla="*/ 0 w 174"/>
                  <a:gd name="T69" fmla="*/ 57 h 136"/>
                  <a:gd name="T70" fmla="*/ 4 w 174"/>
                  <a:gd name="T71" fmla="*/ 61 h 136"/>
                  <a:gd name="T72" fmla="*/ 7 w 174"/>
                  <a:gd name="T73" fmla="*/ 64 h 136"/>
                  <a:gd name="T74" fmla="*/ 7 w 174"/>
                  <a:gd name="T75" fmla="*/ 68 h 136"/>
                  <a:gd name="T76" fmla="*/ 11 w 174"/>
                  <a:gd name="T77" fmla="*/ 71 h 136"/>
                  <a:gd name="T78" fmla="*/ 14 w 174"/>
                  <a:gd name="T79" fmla="*/ 75 h 136"/>
                  <a:gd name="T80" fmla="*/ 18 w 174"/>
                  <a:gd name="T81" fmla="*/ 82 h 136"/>
                  <a:gd name="T82" fmla="*/ 58 w 174"/>
                  <a:gd name="T83" fmla="*/ 0 h 136"/>
                  <a:gd name="T84" fmla="*/ 58 w 174"/>
                  <a:gd name="T85" fmla="*/ 10 h 136"/>
                  <a:gd name="T86" fmla="*/ 58 w 174"/>
                  <a:gd name="T87" fmla="*/ 18 h 136"/>
                  <a:gd name="T88" fmla="*/ 54 w 174"/>
                  <a:gd name="T89" fmla="*/ 25 h 136"/>
                  <a:gd name="T90" fmla="*/ 51 w 174"/>
                  <a:gd name="T91" fmla="*/ 32 h 136"/>
                  <a:gd name="T92" fmla="*/ 47 w 174"/>
                  <a:gd name="T93" fmla="*/ 40 h 136"/>
                  <a:gd name="T94" fmla="*/ 44 w 174"/>
                  <a:gd name="T95" fmla="*/ 43 h 136"/>
                  <a:gd name="T96" fmla="*/ 40 w 174"/>
                  <a:gd name="T97" fmla="*/ 54 h 136"/>
                  <a:gd name="T98" fmla="*/ 37 w 174"/>
                  <a:gd name="T99" fmla="*/ 61 h 136"/>
                  <a:gd name="T100" fmla="*/ 40 w 174"/>
                  <a:gd name="T101" fmla="*/ 71 h 136"/>
                  <a:gd name="T102" fmla="*/ 44 w 174"/>
                  <a:gd name="T103" fmla="*/ 82 h 136"/>
                  <a:gd name="T104" fmla="*/ 40 w 174"/>
                  <a:gd name="T105" fmla="*/ 7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4" h="136">
                    <a:moveTo>
                      <a:pt x="40" y="79"/>
                    </a:moveTo>
                    <a:lnTo>
                      <a:pt x="54" y="94"/>
                    </a:lnTo>
                    <a:lnTo>
                      <a:pt x="68" y="97"/>
                    </a:lnTo>
                    <a:lnTo>
                      <a:pt x="83" y="94"/>
                    </a:lnTo>
                    <a:lnTo>
                      <a:pt x="94" y="82"/>
                    </a:lnTo>
                    <a:lnTo>
                      <a:pt x="108" y="71"/>
                    </a:lnTo>
                    <a:lnTo>
                      <a:pt x="119" y="57"/>
                    </a:lnTo>
                    <a:lnTo>
                      <a:pt x="130" y="43"/>
                    </a:lnTo>
                    <a:lnTo>
                      <a:pt x="144" y="28"/>
                    </a:lnTo>
                    <a:lnTo>
                      <a:pt x="159" y="21"/>
                    </a:lnTo>
                    <a:lnTo>
                      <a:pt x="174" y="18"/>
                    </a:lnTo>
                    <a:lnTo>
                      <a:pt x="159" y="25"/>
                    </a:lnTo>
                    <a:lnTo>
                      <a:pt x="148" y="35"/>
                    </a:lnTo>
                    <a:lnTo>
                      <a:pt x="141" y="50"/>
                    </a:lnTo>
                    <a:lnTo>
                      <a:pt x="137" y="64"/>
                    </a:lnTo>
                    <a:lnTo>
                      <a:pt x="134" y="79"/>
                    </a:lnTo>
                    <a:lnTo>
                      <a:pt x="134" y="94"/>
                    </a:lnTo>
                    <a:lnTo>
                      <a:pt x="134" y="104"/>
                    </a:lnTo>
                    <a:lnTo>
                      <a:pt x="134" y="118"/>
                    </a:lnTo>
                    <a:lnTo>
                      <a:pt x="137" y="129"/>
                    </a:lnTo>
                    <a:lnTo>
                      <a:pt x="141" y="136"/>
                    </a:lnTo>
                    <a:lnTo>
                      <a:pt x="130" y="129"/>
                    </a:lnTo>
                    <a:lnTo>
                      <a:pt x="112" y="125"/>
                    </a:lnTo>
                    <a:lnTo>
                      <a:pt x="94" y="125"/>
                    </a:lnTo>
                    <a:lnTo>
                      <a:pt x="73" y="125"/>
                    </a:lnTo>
                    <a:lnTo>
                      <a:pt x="51" y="125"/>
                    </a:lnTo>
                    <a:lnTo>
                      <a:pt x="33" y="122"/>
                    </a:lnTo>
                    <a:lnTo>
                      <a:pt x="14" y="115"/>
                    </a:lnTo>
                    <a:lnTo>
                      <a:pt x="4" y="101"/>
                    </a:lnTo>
                    <a:lnTo>
                      <a:pt x="0" y="75"/>
                    </a:lnTo>
                    <a:lnTo>
                      <a:pt x="0" y="40"/>
                    </a:lnTo>
                    <a:lnTo>
                      <a:pt x="0" y="47"/>
                    </a:lnTo>
                    <a:lnTo>
                      <a:pt x="0" y="50"/>
                    </a:lnTo>
                    <a:lnTo>
                      <a:pt x="0" y="54"/>
                    </a:lnTo>
                    <a:lnTo>
                      <a:pt x="0" y="57"/>
                    </a:lnTo>
                    <a:lnTo>
                      <a:pt x="4" y="61"/>
                    </a:lnTo>
                    <a:lnTo>
                      <a:pt x="7" y="64"/>
                    </a:lnTo>
                    <a:lnTo>
                      <a:pt x="7" y="68"/>
                    </a:lnTo>
                    <a:lnTo>
                      <a:pt x="11" y="71"/>
                    </a:lnTo>
                    <a:lnTo>
                      <a:pt x="14" y="75"/>
                    </a:lnTo>
                    <a:lnTo>
                      <a:pt x="18" y="82"/>
                    </a:lnTo>
                    <a:lnTo>
                      <a:pt x="58" y="0"/>
                    </a:lnTo>
                    <a:lnTo>
                      <a:pt x="58" y="10"/>
                    </a:lnTo>
                    <a:lnTo>
                      <a:pt x="58" y="18"/>
                    </a:lnTo>
                    <a:lnTo>
                      <a:pt x="54" y="25"/>
                    </a:lnTo>
                    <a:lnTo>
                      <a:pt x="51" y="32"/>
                    </a:lnTo>
                    <a:lnTo>
                      <a:pt x="47" y="40"/>
                    </a:lnTo>
                    <a:lnTo>
                      <a:pt x="44" y="43"/>
                    </a:lnTo>
                    <a:lnTo>
                      <a:pt x="40" y="54"/>
                    </a:lnTo>
                    <a:lnTo>
                      <a:pt x="37" y="61"/>
                    </a:lnTo>
                    <a:lnTo>
                      <a:pt x="40" y="71"/>
                    </a:lnTo>
                    <a:lnTo>
                      <a:pt x="44" y="82"/>
                    </a:lnTo>
                    <a:lnTo>
                      <a:pt x="40" y="79"/>
                    </a:lnTo>
                    <a:close/>
                  </a:path>
                </a:pathLst>
              </a:custGeom>
              <a:solidFill>
                <a:srgbClr val="4D99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88" name="Freeform 88"/>
              <p:cNvSpPr>
                <a:spLocks/>
              </p:cNvSpPr>
              <p:nvPr/>
            </p:nvSpPr>
            <p:spPr bwMode="auto">
              <a:xfrm>
                <a:off x="553" y="3216"/>
                <a:ext cx="9" cy="14"/>
              </a:xfrm>
              <a:custGeom>
                <a:avLst/>
                <a:gdLst>
                  <a:gd name="T0" fmla="*/ 22 w 65"/>
                  <a:gd name="T1" fmla="*/ 93 h 97"/>
                  <a:gd name="T2" fmla="*/ 0 w 65"/>
                  <a:gd name="T3" fmla="*/ 79 h 97"/>
                  <a:gd name="T4" fmla="*/ 65 w 65"/>
                  <a:gd name="T5" fmla="*/ 0 h 97"/>
                  <a:gd name="T6" fmla="*/ 51 w 65"/>
                  <a:gd name="T7" fmla="*/ 7 h 97"/>
                  <a:gd name="T8" fmla="*/ 44 w 65"/>
                  <a:gd name="T9" fmla="*/ 14 h 97"/>
                  <a:gd name="T10" fmla="*/ 37 w 65"/>
                  <a:gd name="T11" fmla="*/ 25 h 97"/>
                  <a:gd name="T12" fmla="*/ 29 w 65"/>
                  <a:gd name="T13" fmla="*/ 32 h 97"/>
                  <a:gd name="T14" fmla="*/ 25 w 65"/>
                  <a:gd name="T15" fmla="*/ 43 h 97"/>
                  <a:gd name="T16" fmla="*/ 22 w 65"/>
                  <a:gd name="T17" fmla="*/ 53 h 97"/>
                  <a:gd name="T18" fmla="*/ 22 w 65"/>
                  <a:gd name="T19" fmla="*/ 64 h 97"/>
                  <a:gd name="T20" fmla="*/ 22 w 65"/>
                  <a:gd name="T21" fmla="*/ 76 h 97"/>
                  <a:gd name="T22" fmla="*/ 22 w 65"/>
                  <a:gd name="T23" fmla="*/ 86 h 97"/>
                  <a:gd name="T24" fmla="*/ 22 w 65"/>
                  <a:gd name="T25" fmla="*/ 97 h 97"/>
                  <a:gd name="T26" fmla="*/ 22 w 65"/>
                  <a:gd name="T27" fmla="*/ 9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97">
                    <a:moveTo>
                      <a:pt x="22" y="93"/>
                    </a:moveTo>
                    <a:lnTo>
                      <a:pt x="0" y="79"/>
                    </a:lnTo>
                    <a:lnTo>
                      <a:pt x="65" y="0"/>
                    </a:lnTo>
                    <a:lnTo>
                      <a:pt x="51" y="7"/>
                    </a:lnTo>
                    <a:lnTo>
                      <a:pt x="44" y="14"/>
                    </a:lnTo>
                    <a:lnTo>
                      <a:pt x="37" y="25"/>
                    </a:lnTo>
                    <a:lnTo>
                      <a:pt x="29" y="32"/>
                    </a:lnTo>
                    <a:lnTo>
                      <a:pt x="25" y="43"/>
                    </a:lnTo>
                    <a:lnTo>
                      <a:pt x="22" y="53"/>
                    </a:lnTo>
                    <a:lnTo>
                      <a:pt x="22" y="64"/>
                    </a:lnTo>
                    <a:lnTo>
                      <a:pt x="22" y="76"/>
                    </a:lnTo>
                    <a:lnTo>
                      <a:pt x="22" y="86"/>
                    </a:lnTo>
                    <a:lnTo>
                      <a:pt x="22" y="97"/>
                    </a:lnTo>
                    <a:lnTo>
                      <a:pt x="22" y="93"/>
                    </a:lnTo>
                    <a:close/>
                  </a:path>
                </a:pathLst>
              </a:custGeom>
              <a:solidFill>
                <a:srgbClr val="4D99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89" name="Freeform 89"/>
              <p:cNvSpPr>
                <a:spLocks/>
              </p:cNvSpPr>
              <p:nvPr/>
            </p:nvSpPr>
            <p:spPr bwMode="auto">
              <a:xfrm>
                <a:off x="520" y="3241"/>
                <a:ext cx="11" cy="12"/>
              </a:xfrm>
              <a:custGeom>
                <a:avLst/>
                <a:gdLst>
                  <a:gd name="T0" fmla="*/ 72 w 76"/>
                  <a:gd name="T1" fmla="*/ 58 h 83"/>
                  <a:gd name="T2" fmla="*/ 69 w 76"/>
                  <a:gd name="T3" fmla="*/ 58 h 83"/>
                  <a:gd name="T4" fmla="*/ 64 w 76"/>
                  <a:gd name="T5" fmla="*/ 58 h 83"/>
                  <a:gd name="T6" fmla="*/ 61 w 76"/>
                  <a:gd name="T7" fmla="*/ 61 h 83"/>
                  <a:gd name="T8" fmla="*/ 57 w 76"/>
                  <a:gd name="T9" fmla="*/ 61 h 83"/>
                  <a:gd name="T10" fmla="*/ 54 w 76"/>
                  <a:gd name="T11" fmla="*/ 65 h 83"/>
                  <a:gd name="T12" fmla="*/ 50 w 76"/>
                  <a:gd name="T13" fmla="*/ 65 h 83"/>
                  <a:gd name="T14" fmla="*/ 46 w 76"/>
                  <a:gd name="T15" fmla="*/ 68 h 83"/>
                  <a:gd name="T16" fmla="*/ 43 w 76"/>
                  <a:gd name="T17" fmla="*/ 72 h 83"/>
                  <a:gd name="T18" fmla="*/ 39 w 76"/>
                  <a:gd name="T19" fmla="*/ 75 h 83"/>
                  <a:gd name="T20" fmla="*/ 36 w 76"/>
                  <a:gd name="T21" fmla="*/ 83 h 83"/>
                  <a:gd name="T22" fmla="*/ 29 w 76"/>
                  <a:gd name="T23" fmla="*/ 75 h 83"/>
                  <a:gd name="T24" fmla="*/ 22 w 76"/>
                  <a:gd name="T25" fmla="*/ 65 h 83"/>
                  <a:gd name="T26" fmla="*/ 14 w 76"/>
                  <a:gd name="T27" fmla="*/ 58 h 83"/>
                  <a:gd name="T28" fmla="*/ 10 w 76"/>
                  <a:gd name="T29" fmla="*/ 51 h 83"/>
                  <a:gd name="T30" fmla="*/ 3 w 76"/>
                  <a:gd name="T31" fmla="*/ 39 h 83"/>
                  <a:gd name="T32" fmla="*/ 0 w 76"/>
                  <a:gd name="T33" fmla="*/ 32 h 83"/>
                  <a:gd name="T34" fmla="*/ 0 w 76"/>
                  <a:gd name="T35" fmla="*/ 25 h 83"/>
                  <a:gd name="T36" fmla="*/ 3 w 76"/>
                  <a:gd name="T37" fmla="*/ 15 h 83"/>
                  <a:gd name="T38" fmla="*/ 7 w 76"/>
                  <a:gd name="T39" fmla="*/ 7 h 83"/>
                  <a:gd name="T40" fmla="*/ 18 w 76"/>
                  <a:gd name="T41" fmla="*/ 0 h 83"/>
                  <a:gd name="T42" fmla="*/ 76 w 76"/>
                  <a:gd name="T43" fmla="*/ 58 h 83"/>
                  <a:gd name="T44" fmla="*/ 72 w 76"/>
                  <a:gd name="T45" fmla="*/ 5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 h="83">
                    <a:moveTo>
                      <a:pt x="72" y="58"/>
                    </a:moveTo>
                    <a:lnTo>
                      <a:pt x="69" y="58"/>
                    </a:lnTo>
                    <a:lnTo>
                      <a:pt x="64" y="58"/>
                    </a:lnTo>
                    <a:lnTo>
                      <a:pt x="61" y="61"/>
                    </a:lnTo>
                    <a:lnTo>
                      <a:pt x="57" y="61"/>
                    </a:lnTo>
                    <a:lnTo>
                      <a:pt x="54" y="65"/>
                    </a:lnTo>
                    <a:lnTo>
                      <a:pt x="50" y="65"/>
                    </a:lnTo>
                    <a:lnTo>
                      <a:pt x="46" y="68"/>
                    </a:lnTo>
                    <a:lnTo>
                      <a:pt x="43" y="72"/>
                    </a:lnTo>
                    <a:lnTo>
                      <a:pt x="39" y="75"/>
                    </a:lnTo>
                    <a:lnTo>
                      <a:pt x="36" y="83"/>
                    </a:lnTo>
                    <a:lnTo>
                      <a:pt x="29" y="75"/>
                    </a:lnTo>
                    <a:lnTo>
                      <a:pt x="22" y="65"/>
                    </a:lnTo>
                    <a:lnTo>
                      <a:pt x="14" y="58"/>
                    </a:lnTo>
                    <a:lnTo>
                      <a:pt x="10" y="51"/>
                    </a:lnTo>
                    <a:lnTo>
                      <a:pt x="3" y="39"/>
                    </a:lnTo>
                    <a:lnTo>
                      <a:pt x="0" y="32"/>
                    </a:lnTo>
                    <a:lnTo>
                      <a:pt x="0" y="25"/>
                    </a:lnTo>
                    <a:lnTo>
                      <a:pt x="3" y="15"/>
                    </a:lnTo>
                    <a:lnTo>
                      <a:pt x="7" y="7"/>
                    </a:lnTo>
                    <a:lnTo>
                      <a:pt x="18" y="0"/>
                    </a:lnTo>
                    <a:lnTo>
                      <a:pt x="76" y="58"/>
                    </a:lnTo>
                    <a:lnTo>
                      <a:pt x="72" y="58"/>
                    </a:lnTo>
                    <a:close/>
                  </a:path>
                </a:pathLst>
              </a:custGeom>
              <a:solidFill>
                <a:srgbClr val="4D99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90" name="Freeform 90"/>
              <p:cNvSpPr>
                <a:spLocks/>
              </p:cNvSpPr>
              <p:nvPr/>
            </p:nvSpPr>
            <p:spPr bwMode="auto">
              <a:xfrm>
                <a:off x="553" y="3246"/>
                <a:ext cx="17" cy="12"/>
              </a:xfrm>
              <a:custGeom>
                <a:avLst/>
                <a:gdLst>
                  <a:gd name="T0" fmla="*/ 119 w 119"/>
                  <a:gd name="T1" fmla="*/ 0 h 80"/>
                  <a:gd name="T2" fmla="*/ 105 w 119"/>
                  <a:gd name="T3" fmla="*/ 15 h 80"/>
                  <a:gd name="T4" fmla="*/ 98 w 119"/>
                  <a:gd name="T5" fmla="*/ 26 h 80"/>
                  <a:gd name="T6" fmla="*/ 91 w 119"/>
                  <a:gd name="T7" fmla="*/ 40 h 80"/>
                  <a:gd name="T8" fmla="*/ 83 w 119"/>
                  <a:gd name="T9" fmla="*/ 51 h 80"/>
                  <a:gd name="T10" fmla="*/ 75 w 119"/>
                  <a:gd name="T11" fmla="*/ 62 h 80"/>
                  <a:gd name="T12" fmla="*/ 72 w 119"/>
                  <a:gd name="T13" fmla="*/ 73 h 80"/>
                  <a:gd name="T14" fmla="*/ 61 w 119"/>
                  <a:gd name="T15" fmla="*/ 76 h 80"/>
                  <a:gd name="T16" fmla="*/ 47 w 119"/>
                  <a:gd name="T17" fmla="*/ 80 h 80"/>
                  <a:gd name="T18" fmla="*/ 25 w 119"/>
                  <a:gd name="T19" fmla="*/ 80 h 80"/>
                  <a:gd name="T20" fmla="*/ 0 w 119"/>
                  <a:gd name="T21" fmla="*/ 76 h 80"/>
                  <a:gd name="T22" fmla="*/ 11 w 119"/>
                  <a:gd name="T23" fmla="*/ 66 h 80"/>
                  <a:gd name="T24" fmla="*/ 22 w 119"/>
                  <a:gd name="T25" fmla="*/ 59 h 80"/>
                  <a:gd name="T26" fmla="*/ 32 w 119"/>
                  <a:gd name="T27" fmla="*/ 44 h 80"/>
                  <a:gd name="T28" fmla="*/ 44 w 119"/>
                  <a:gd name="T29" fmla="*/ 33 h 80"/>
                  <a:gd name="T30" fmla="*/ 54 w 119"/>
                  <a:gd name="T31" fmla="*/ 22 h 80"/>
                  <a:gd name="T32" fmla="*/ 65 w 119"/>
                  <a:gd name="T33" fmla="*/ 15 h 80"/>
                  <a:gd name="T34" fmla="*/ 75 w 119"/>
                  <a:gd name="T35" fmla="*/ 8 h 80"/>
                  <a:gd name="T36" fmla="*/ 91 w 119"/>
                  <a:gd name="T37" fmla="*/ 0 h 80"/>
                  <a:gd name="T38" fmla="*/ 105 w 119"/>
                  <a:gd name="T39" fmla="*/ 0 h 80"/>
                  <a:gd name="T40" fmla="*/ 119 w 119"/>
                  <a:gd name="T4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9" h="80">
                    <a:moveTo>
                      <a:pt x="119" y="0"/>
                    </a:moveTo>
                    <a:lnTo>
                      <a:pt x="105" y="15"/>
                    </a:lnTo>
                    <a:lnTo>
                      <a:pt x="98" y="26"/>
                    </a:lnTo>
                    <a:lnTo>
                      <a:pt x="91" y="40"/>
                    </a:lnTo>
                    <a:lnTo>
                      <a:pt x="83" y="51"/>
                    </a:lnTo>
                    <a:lnTo>
                      <a:pt x="75" y="62"/>
                    </a:lnTo>
                    <a:lnTo>
                      <a:pt x="72" y="73"/>
                    </a:lnTo>
                    <a:lnTo>
                      <a:pt x="61" y="76"/>
                    </a:lnTo>
                    <a:lnTo>
                      <a:pt x="47" y="80"/>
                    </a:lnTo>
                    <a:lnTo>
                      <a:pt x="25" y="80"/>
                    </a:lnTo>
                    <a:lnTo>
                      <a:pt x="0" y="76"/>
                    </a:lnTo>
                    <a:lnTo>
                      <a:pt x="11" y="66"/>
                    </a:lnTo>
                    <a:lnTo>
                      <a:pt x="22" y="59"/>
                    </a:lnTo>
                    <a:lnTo>
                      <a:pt x="32" y="44"/>
                    </a:lnTo>
                    <a:lnTo>
                      <a:pt x="44" y="33"/>
                    </a:lnTo>
                    <a:lnTo>
                      <a:pt x="54" y="22"/>
                    </a:lnTo>
                    <a:lnTo>
                      <a:pt x="65" y="15"/>
                    </a:lnTo>
                    <a:lnTo>
                      <a:pt x="75" y="8"/>
                    </a:lnTo>
                    <a:lnTo>
                      <a:pt x="91" y="0"/>
                    </a:lnTo>
                    <a:lnTo>
                      <a:pt x="105" y="0"/>
                    </a:lnTo>
                    <a:lnTo>
                      <a:pt x="119" y="0"/>
                    </a:lnTo>
                    <a:close/>
                  </a:path>
                </a:pathLst>
              </a:custGeom>
              <a:solidFill>
                <a:srgbClr val="4D99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91" name="Freeform 91"/>
              <p:cNvSpPr>
                <a:spLocks/>
              </p:cNvSpPr>
              <p:nvPr/>
            </p:nvSpPr>
            <p:spPr bwMode="auto">
              <a:xfrm>
                <a:off x="606" y="3291"/>
                <a:ext cx="85" cy="97"/>
              </a:xfrm>
              <a:custGeom>
                <a:avLst/>
                <a:gdLst>
                  <a:gd name="T0" fmla="*/ 540 w 601"/>
                  <a:gd name="T1" fmla="*/ 384 h 679"/>
                  <a:gd name="T2" fmla="*/ 497 w 601"/>
                  <a:gd name="T3" fmla="*/ 431 h 679"/>
                  <a:gd name="T4" fmla="*/ 446 w 601"/>
                  <a:gd name="T5" fmla="*/ 474 h 679"/>
                  <a:gd name="T6" fmla="*/ 396 w 601"/>
                  <a:gd name="T7" fmla="*/ 511 h 679"/>
                  <a:gd name="T8" fmla="*/ 342 w 601"/>
                  <a:gd name="T9" fmla="*/ 547 h 679"/>
                  <a:gd name="T10" fmla="*/ 288 w 601"/>
                  <a:gd name="T11" fmla="*/ 575 h 679"/>
                  <a:gd name="T12" fmla="*/ 234 w 601"/>
                  <a:gd name="T13" fmla="*/ 604 h 679"/>
                  <a:gd name="T14" fmla="*/ 177 w 601"/>
                  <a:gd name="T15" fmla="*/ 629 h 679"/>
                  <a:gd name="T16" fmla="*/ 119 w 601"/>
                  <a:gd name="T17" fmla="*/ 648 h 679"/>
                  <a:gd name="T18" fmla="*/ 61 w 601"/>
                  <a:gd name="T19" fmla="*/ 665 h 679"/>
                  <a:gd name="T20" fmla="*/ 0 w 601"/>
                  <a:gd name="T21" fmla="*/ 679 h 679"/>
                  <a:gd name="T22" fmla="*/ 18 w 601"/>
                  <a:gd name="T23" fmla="*/ 676 h 679"/>
                  <a:gd name="T24" fmla="*/ 36 w 601"/>
                  <a:gd name="T25" fmla="*/ 665 h 679"/>
                  <a:gd name="T26" fmla="*/ 54 w 601"/>
                  <a:gd name="T27" fmla="*/ 651 h 679"/>
                  <a:gd name="T28" fmla="*/ 72 w 601"/>
                  <a:gd name="T29" fmla="*/ 629 h 679"/>
                  <a:gd name="T30" fmla="*/ 90 w 601"/>
                  <a:gd name="T31" fmla="*/ 608 h 679"/>
                  <a:gd name="T32" fmla="*/ 108 w 601"/>
                  <a:gd name="T33" fmla="*/ 582 h 679"/>
                  <a:gd name="T34" fmla="*/ 130 w 601"/>
                  <a:gd name="T35" fmla="*/ 557 h 679"/>
                  <a:gd name="T36" fmla="*/ 154 w 601"/>
                  <a:gd name="T37" fmla="*/ 528 h 679"/>
                  <a:gd name="T38" fmla="*/ 180 w 601"/>
                  <a:gd name="T39" fmla="*/ 507 h 679"/>
                  <a:gd name="T40" fmla="*/ 212 w 601"/>
                  <a:gd name="T41" fmla="*/ 485 h 679"/>
                  <a:gd name="T42" fmla="*/ 212 w 601"/>
                  <a:gd name="T43" fmla="*/ 511 h 679"/>
                  <a:gd name="T44" fmla="*/ 241 w 601"/>
                  <a:gd name="T45" fmla="*/ 514 h 679"/>
                  <a:gd name="T46" fmla="*/ 274 w 601"/>
                  <a:gd name="T47" fmla="*/ 514 h 679"/>
                  <a:gd name="T48" fmla="*/ 306 w 601"/>
                  <a:gd name="T49" fmla="*/ 507 h 679"/>
                  <a:gd name="T50" fmla="*/ 335 w 601"/>
                  <a:gd name="T51" fmla="*/ 500 h 679"/>
                  <a:gd name="T52" fmla="*/ 368 w 601"/>
                  <a:gd name="T53" fmla="*/ 485 h 679"/>
                  <a:gd name="T54" fmla="*/ 396 w 601"/>
                  <a:gd name="T55" fmla="*/ 467 h 679"/>
                  <a:gd name="T56" fmla="*/ 425 w 601"/>
                  <a:gd name="T57" fmla="*/ 450 h 679"/>
                  <a:gd name="T58" fmla="*/ 450 w 601"/>
                  <a:gd name="T59" fmla="*/ 431 h 679"/>
                  <a:gd name="T60" fmla="*/ 479 w 601"/>
                  <a:gd name="T61" fmla="*/ 410 h 679"/>
                  <a:gd name="T62" fmla="*/ 504 w 601"/>
                  <a:gd name="T63" fmla="*/ 388 h 679"/>
                  <a:gd name="T64" fmla="*/ 536 w 601"/>
                  <a:gd name="T65" fmla="*/ 359 h 679"/>
                  <a:gd name="T66" fmla="*/ 561 w 601"/>
                  <a:gd name="T67" fmla="*/ 323 h 679"/>
                  <a:gd name="T68" fmla="*/ 576 w 601"/>
                  <a:gd name="T69" fmla="*/ 287 h 679"/>
                  <a:gd name="T70" fmla="*/ 583 w 601"/>
                  <a:gd name="T71" fmla="*/ 248 h 679"/>
                  <a:gd name="T72" fmla="*/ 583 w 601"/>
                  <a:gd name="T73" fmla="*/ 205 h 679"/>
                  <a:gd name="T74" fmla="*/ 583 w 601"/>
                  <a:gd name="T75" fmla="*/ 161 h 679"/>
                  <a:gd name="T76" fmla="*/ 583 w 601"/>
                  <a:gd name="T77" fmla="*/ 118 h 679"/>
                  <a:gd name="T78" fmla="*/ 583 w 601"/>
                  <a:gd name="T79" fmla="*/ 78 h 679"/>
                  <a:gd name="T80" fmla="*/ 590 w 601"/>
                  <a:gd name="T81" fmla="*/ 35 h 679"/>
                  <a:gd name="T82" fmla="*/ 601 w 601"/>
                  <a:gd name="T83" fmla="*/ 0 h 679"/>
                  <a:gd name="T84" fmla="*/ 601 w 601"/>
                  <a:gd name="T85" fmla="*/ 38 h 679"/>
                  <a:gd name="T86" fmla="*/ 601 w 601"/>
                  <a:gd name="T87" fmla="*/ 82 h 679"/>
                  <a:gd name="T88" fmla="*/ 601 w 601"/>
                  <a:gd name="T89" fmla="*/ 122 h 679"/>
                  <a:gd name="T90" fmla="*/ 601 w 601"/>
                  <a:gd name="T91" fmla="*/ 161 h 679"/>
                  <a:gd name="T92" fmla="*/ 601 w 601"/>
                  <a:gd name="T93" fmla="*/ 201 h 679"/>
                  <a:gd name="T94" fmla="*/ 597 w 601"/>
                  <a:gd name="T95" fmla="*/ 236 h 679"/>
                  <a:gd name="T96" fmla="*/ 590 w 601"/>
                  <a:gd name="T97" fmla="*/ 276 h 679"/>
                  <a:gd name="T98" fmla="*/ 580 w 601"/>
                  <a:gd name="T99" fmla="*/ 313 h 679"/>
                  <a:gd name="T100" fmla="*/ 566 w 601"/>
                  <a:gd name="T101" fmla="*/ 352 h 679"/>
                  <a:gd name="T102" fmla="*/ 543 w 601"/>
                  <a:gd name="T103" fmla="*/ 388 h 679"/>
                  <a:gd name="T104" fmla="*/ 540 w 601"/>
                  <a:gd name="T105" fmla="*/ 384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1" h="679">
                    <a:moveTo>
                      <a:pt x="540" y="384"/>
                    </a:moveTo>
                    <a:lnTo>
                      <a:pt x="497" y="431"/>
                    </a:lnTo>
                    <a:lnTo>
                      <a:pt x="446" y="474"/>
                    </a:lnTo>
                    <a:lnTo>
                      <a:pt x="396" y="511"/>
                    </a:lnTo>
                    <a:lnTo>
                      <a:pt x="342" y="547"/>
                    </a:lnTo>
                    <a:lnTo>
                      <a:pt x="288" y="575"/>
                    </a:lnTo>
                    <a:lnTo>
                      <a:pt x="234" y="604"/>
                    </a:lnTo>
                    <a:lnTo>
                      <a:pt x="177" y="629"/>
                    </a:lnTo>
                    <a:lnTo>
                      <a:pt x="119" y="648"/>
                    </a:lnTo>
                    <a:lnTo>
                      <a:pt x="61" y="665"/>
                    </a:lnTo>
                    <a:lnTo>
                      <a:pt x="0" y="679"/>
                    </a:lnTo>
                    <a:lnTo>
                      <a:pt x="18" y="676"/>
                    </a:lnTo>
                    <a:lnTo>
                      <a:pt x="36" y="665"/>
                    </a:lnTo>
                    <a:lnTo>
                      <a:pt x="54" y="651"/>
                    </a:lnTo>
                    <a:lnTo>
                      <a:pt x="72" y="629"/>
                    </a:lnTo>
                    <a:lnTo>
                      <a:pt x="90" y="608"/>
                    </a:lnTo>
                    <a:lnTo>
                      <a:pt x="108" y="582"/>
                    </a:lnTo>
                    <a:lnTo>
                      <a:pt x="130" y="557"/>
                    </a:lnTo>
                    <a:lnTo>
                      <a:pt x="154" y="528"/>
                    </a:lnTo>
                    <a:lnTo>
                      <a:pt x="180" y="507"/>
                    </a:lnTo>
                    <a:lnTo>
                      <a:pt x="212" y="485"/>
                    </a:lnTo>
                    <a:lnTo>
                      <a:pt x="212" y="511"/>
                    </a:lnTo>
                    <a:lnTo>
                      <a:pt x="241" y="514"/>
                    </a:lnTo>
                    <a:lnTo>
                      <a:pt x="274" y="514"/>
                    </a:lnTo>
                    <a:lnTo>
                      <a:pt x="306" y="507"/>
                    </a:lnTo>
                    <a:lnTo>
                      <a:pt x="335" y="500"/>
                    </a:lnTo>
                    <a:lnTo>
                      <a:pt x="368" y="485"/>
                    </a:lnTo>
                    <a:lnTo>
                      <a:pt x="396" y="467"/>
                    </a:lnTo>
                    <a:lnTo>
                      <a:pt x="425" y="450"/>
                    </a:lnTo>
                    <a:lnTo>
                      <a:pt x="450" y="431"/>
                    </a:lnTo>
                    <a:lnTo>
                      <a:pt x="479" y="410"/>
                    </a:lnTo>
                    <a:lnTo>
                      <a:pt x="504" y="388"/>
                    </a:lnTo>
                    <a:lnTo>
                      <a:pt x="536" y="359"/>
                    </a:lnTo>
                    <a:lnTo>
                      <a:pt x="561" y="323"/>
                    </a:lnTo>
                    <a:lnTo>
                      <a:pt x="576" y="287"/>
                    </a:lnTo>
                    <a:lnTo>
                      <a:pt x="583" y="248"/>
                    </a:lnTo>
                    <a:lnTo>
                      <a:pt x="583" y="205"/>
                    </a:lnTo>
                    <a:lnTo>
                      <a:pt x="583" y="161"/>
                    </a:lnTo>
                    <a:lnTo>
                      <a:pt x="583" y="118"/>
                    </a:lnTo>
                    <a:lnTo>
                      <a:pt x="583" y="78"/>
                    </a:lnTo>
                    <a:lnTo>
                      <a:pt x="590" y="35"/>
                    </a:lnTo>
                    <a:lnTo>
                      <a:pt x="601" y="0"/>
                    </a:lnTo>
                    <a:lnTo>
                      <a:pt x="601" y="38"/>
                    </a:lnTo>
                    <a:lnTo>
                      <a:pt x="601" y="82"/>
                    </a:lnTo>
                    <a:lnTo>
                      <a:pt x="601" y="122"/>
                    </a:lnTo>
                    <a:lnTo>
                      <a:pt x="601" y="161"/>
                    </a:lnTo>
                    <a:lnTo>
                      <a:pt x="601" y="201"/>
                    </a:lnTo>
                    <a:lnTo>
                      <a:pt x="597" y="236"/>
                    </a:lnTo>
                    <a:lnTo>
                      <a:pt x="590" y="276"/>
                    </a:lnTo>
                    <a:lnTo>
                      <a:pt x="580" y="313"/>
                    </a:lnTo>
                    <a:lnTo>
                      <a:pt x="566" y="352"/>
                    </a:lnTo>
                    <a:lnTo>
                      <a:pt x="543" y="388"/>
                    </a:lnTo>
                    <a:lnTo>
                      <a:pt x="540" y="3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92" name="Freeform 92"/>
              <p:cNvSpPr>
                <a:spLocks/>
              </p:cNvSpPr>
              <p:nvPr/>
            </p:nvSpPr>
            <p:spPr bwMode="auto">
              <a:xfrm>
                <a:off x="395" y="3308"/>
                <a:ext cx="2" cy="14"/>
              </a:xfrm>
              <a:custGeom>
                <a:avLst/>
                <a:gdLst>
                  <a:gd name="T0" fmla="*/ 14 w 14"/>
                  <a:gd name="T1" fmla="*/ 93 h 97"/>
                  <a:gd name="T2" fmla="*/ 0 w 14"/>
                  <a:gd name="T3" fmla="*/ 0 h 97"/>
                  <a:gd name="T4" fmla="*/ 14 w 14"/>
                  <a:gd name="T5" fmla="*/ 32 h 97"/>
                  <a:gd name="T6" fmla="*/ 14 w 14"/>
                  <a:gd name="T7" fmla="*/ 97 h 97"/>
                  <a:gd name="T8" fmla="*/ 14 w 14"/>
                  <a:gd name="T9" fmla="*/ 93 h 97"/>
                </a:gdLst>
                <a:ahLst/>
                <a:cxnLst>
                  <a:cxn ang="0">
                    <a:pos x="T0" y="T1"/>
                  </a:cxn>
                  <a:cxn ang="0">
                    <a:pos x="T2" y="T3"/>
                  </a:cxn>
                  <a:cxn ang="0">
                    <a:pos x="T4" y="T5"/>
                  </a:cxn>
                  <a:cxn ang="0">
                    <a:pos x="T6" y="T7"/>
                  </a:cxn>
                  <a:cxn ang="0">
                    <a:pos x="T8" y="T9"/>
                  </a:cxn>
                </a:cxnLst>
                <a:rect l="0" t="0" r="r" b="b"/>
                <a:pathLst>
                  <a:path w="14" h="97">
                    <a:moveTo>
                      <a:pt x="14" y="93"/>
                    </a:moveTo>
                    <a:lnTo>
                      <a:pt x="0" y="0"/>
                    </a:lnTo>
                    <a:lnTo>
                      <a:pt x="14" y="32"/>
                    </a:lnTo>
                    <a:lnTo>
                      <a:pt x="14" y="97"/>
                    </a:lnTo>
                    <a:lnTo>
                      <a:pt x="14" y="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93" name="Freeform 93"/>
              <p:cNvSpPr>
                <a:spLocks/>
              </p:cNvSpPr>
              <p:nvPr/>
            </p:nvSpPr>
            <p:spPr bwMode="auto">
              <a:xfrm>
                <a:off x="645" y="3308"/>
                <a:ext cx="22" cy="24"/>
              </a:xfrm>
              <a:custGeom>
                <a:avLst/>
                <a:gdLst>
                  <a:gd name="T0" fmla="*/ 32 w 155"/>
                  <a:gd name="T1" fmla="*/ 168 h 168"/>
                  <a:gd name="T2" fmla="*/ 32 w 155"/>
                  <a:gd name="T3" fmla="*/ 161 h 168"/>
                  <a:gd name="T4" fmla="*/ 25 w 155"/>
                  <a:gd name="T5" fmla="*/ 158 h 168"/>
                  <a:gd name="T6" fmla="*/ 21 w 155"/>
                  <a:gd name="T7" fmla="*/ 151 h 168"/>
                  <a:gd name="T8" fmla="*/ 14 w 155"/>
                  <a:gd name="T9" fmla="*/ 140 h 168"/>
                  <a:gd name="T10" fmla="*/ 7 w 155"/>
                  <a:gd name="T11" fmla="*/ 133 h 168"/>
                  <a:gd name="T12" fmla="*/ 3 w 155"/>
                  <a:gd name="T13" fmla="*/ 122 h 168"/>
                  <a:gd name="T14" fmla="*/ 0 w 155"/>
                  <a:gd name="T15" fmla="*/ 111 h 168"/>
                  <a:gd name="T16" fmla="*/ 0 w 155"/>
                  <a:gd name="T17" fmla="*/ 97 h 168"/>
                  <a:gd name="T18" fmla="*/ 0 w 155"/>
                  <a:gd name="T19" fmla="*/ 86 h 168"/>
                  <a:gd name="T20" fmla="*/ 3 w 155"/>
                  <a:gd name="T21" fmla="*/ 71 h 168"/>
                  <a:gd name="T22" fmla="*/ 155 w 155"/>
                  <a:gd name="T23" fmla="*/ 0 h 168"/>
                  <a:gd name="T24" fmla="*/ 155 w 155"/>
                  <a:gd name="T25" fmla="*/ 21 h 168"/>
                  <a:gd name="T26" fmla="*/ 151 w 155"/>
                  <a:gd name="T27" fmla="*/ 43 h 168"/>
                  <a:gd name="T28" fmla="*/ 144 w 155"/>
                  <a:gd name="T29" fmla="*/ 64 h 168"/>
                  <a:gd name="T30" fmla="*/ 132 w 155"/>
                  <a:gd name="T31" fmla="*/ 83 h 168"/>
                  <a:gd name="T32" fmla="*/ 122 w 155"/>
                  <a:gd name="T33" fmla="*/ 100 h 168"/>
                  <a:gd name="T34" fmla="*/ 108 w 155"/>
                  <a:gd name="T35" fmla="*/ 118 h 168"/>
                  <a:gd name="T36" fmla="*/ 94 w 155"/>
                  <a:gd name="T37" fmla="*/ 137 h 168"/>
                  <a:gd name="T38" fmla="*/ 75 w 155"/>
                  <a:gd name="T39" fmla="*/ 147 h 168"/>
                  <a:gd name="T40" fmla="*/ 54 w 155"/>
                  <a:gd name="T41" fmla="*/ 158 h 168"/>
                  <a:gd name="T42" fmla="*/ 35 w 155"/>
                  <a:gd name="T43" fmla="*/ 168 h 168"/>
                  <a:gd name="T44" fmla="*/ 32 w 155"/>
                  <a:gd name="T45"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5" h="168">
                    <a:moveTo>
                      <a:pt x="32" y="168"/>
                    </a:moveTo>
                    <a:lnTo>
                      <a:pt x="32" y="161"/>
                    </a:lnTo>
                    <a:lnTo>
                      <a:pt x="25" y="158"/>
                    </a:lnTo>
                    <a:lnTo>
                      <a:pt x="21" y="151"/>
                    </a:lnTo>
                    <a:lnTo>
                      <a:pt x="14" y="140"/>
                    </a:lnTo>
                    <a:lnTo>
                      <a:pt x="7" y="133"/>
                    </a:lnTo>
                    <a:lnTo>
                      <a:pt x="3" y="122"/>
                    </a:lnTo>
                    <a:lnTo>
                      <a:pt x="0" y="111"/>
                    </a:lnTo>
                    <a:lnTo>
                      <a:pt x="0" y="97"/>
                    </a:lnTo>
                    <a:lnTo>
                      <a:pt x="0" y="86"/>
                    </a:lnTo>
                    <a:lnTo>
                      <a:pt x="3" y="71"/>
                    </a:lnTo>
                    <a:lnTo>
                      <a:pt x="155" y="0"/>
                    </a:lnTo>
                    <a:lnTo>
                      <a:pt x="155" y="21"/>
                    </a:lnTo>
                    <a:lnTo>
                      <a:pt x="151" y="43"/>
                    </a:lnTo>
                    <a:lnTo>
                      <a:pt x="144" y="64"/>
                    </a:lnTo>
                    <a:lnTo>
                      <a:pt x="132" y="83"/>
                    </a:lnTo>
                    <a:lnTo>
                      <a:pt x="122" y="100"/>
                    </a:lnTo>
                    <a:lnTo>
                      <a:pt x="108" y="118"/>
                    </a:lnTo>
                    <a:lnTo>
                      <a:pt x="94" y="137"/>
                    </a:lnTo>
                    <a:lnTo>
                      <a:pt x="75" y="147"/>
                    </a:lnTo>
                    <a:lnTo>
                      <a:pt x="54" y="158"/>
                    </a:lnTo>
                    <a:lnTo>
                      <a:pt x="35" y="168"/>
                    </a:lnTo>
                    <a:lnTo>
                      <a:pt x="32" y="168"/>
                    </a:lnTo>
                    <a:close/>
                  </a:path>
                </a:pathLst>
              </a:custGeom>
              <a:solidFill>
                <a:srgbClr val="4D99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94" name="Freeform 94"/>
              <p:cNvSpPr>
                <a:spLocks/>
              </p:cNvSpPr>
              <p:nvPr/>
            </p:nvSpPr>
            <p:spPr bwMode="auto">
              <a:xfrm>
                <a:off x="411" y="3316"/>
                <a:ext cx="26" cy="25"/>
              </a:xfrm>
              <a:custGeom>
                <a:avLst/>
                <a:gdLst>
                  <a:gd name="T0" fmla="*/ 176 w 181"/>
                  <a:gd name="T1" fmla="*/ 58 h 174"/>
                  <a:gd name="T2" fmla="*/ 173 w 181"/>
                  <a:gd name="T3" fmla="*/ 73 h 174"/>
                  <a:gd name="T4" fmla="*/ 166 w 181"/>
                  <a:gd name="T5" fmla="*/ 87 h 174"/>
                  <a:gd name="T6" fmla="*/ 155 w 181"/>
                  <a:gd name="T7" fmla="*/ 98 h 174"/>
                  <a:gd name="T8" fmla="*/ 148 w 181"/>
                  <a:gd name="T9" fmla="*/ 108 h 174"/>
                  <a:gd name="T10" fmla="*/ 137 w 181"/>
                  <a:gd name="T11" fmla="*/ 123 h 174"/>
                  <a:gd name="T12" fmla="*/ 126 w 181"/>
                  <a:gd name="T13" fmla="*/ 134 h 174"/>
                  <a:gd name="T14" fmla="*/ 112 w 181"/>
                  <a:gd name="T15" fmla="*/ 141 h 174"/>
                  <a:gd name="T16" fmla="*/ 101 w 181"/>
                  <a:gd name="T17" fmla="*/ 152 h 174"/>
                  <a:gd name="T18" fmla="*/ 90 w 181"/>
                  <a:gd name="T19" fmla="*/ 162 h 174"/>
                  <a:gd name="T20" fmla="*/ 83 w 181"/>
                  <a:gd name="T21" fmla="*/ 174 h 174"/>
                  <a:gd name="T22" fmla="*/ 0 w 181"/>
                  <a:gd name="T23" fmla="*/ 174 h 174"/>
                  <a:gd name="T24" fmla="*/ 0 w 181"/>
                  <a:gd name="T25" fmla="*/ 0 h 174"/>
                  <a:gd name="T26" fmla="*/ 181 w 181"/>
                  <a:gd name="T27" fmla="*/ 58 h 174"/>
                  <a:gd name="T28" fmla="*/ 176 w 181"/>
                  <a:gd name="T29" fmla="*/ 5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74">
                    <a:moveTo>
                      <a:pt x="176" y="58"/>
                    </a:moveTo>
                    <a:lnTo>
                      <a:pt x="173" y="73"/>
                    </a:lnTo>
                    <a:lnTo>
                      <a:pt x="166" y="87"/>
                    </a:lnTo>
                    <a:lnTo>
                      <a:pt x="155" y="98"/>
                    </a:lnTo>
                    <a:lnTo>
                      <a:pt x="148" y="108"/>
                    </a:lnTo>
                    <a:lnTo>
                      <a:pt x="137" y="123"/>
                    </a:lnTo>
                    <a:lnTo>
                      <a:pt x="126" y="134"/>
                    </a:lnTo>
                    <a:lnTo>
                      <a:pt x="112" y="141"/>
                    </a:lnTo>
                    <a:lnTo>
                      <a:pt x="101" y="152"/>
                    </a:lnTo>
                    <a:lnTo>
                      <a:pt x="90" y="162"/>
                    </a:lnTo>
                    <a:lnTo>
                      <a:pt x="83" y="174"/>
                    </a:lnTo>
                    <a:lnTo>
                      <a:pt x="0" y="174"/>
                    </a:lnTo>
                    <a:lnTo>
                      <a:pt x="0" y="0"/>
                    </a:lnTo>
                    <a:lnTo>
                      <a:pt x="181" y="58"/>
                    </a:lnTo>
                    <a:lnTo>
                      <a:pt x="176" y="58"/>
                    </a:lnTo>
                    <a:close/>
                  </a:path>
                </a:pathLst>
              </a:custGeom>
              <a:solidFill>
                <a:srgbClr val="4D99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95" name="Freeform 95"/>
              <p:cNvSpPr>
                <a:spLocks/>
              </p:cNvSpPr>
              <p:nvPr/>
            </p:nvSpPr>
            <p:spPr bwMode="auto">
              <a:xfrm>
                <a:off x="550" y="3322"/>
                <a:ext cx="78" cy="34"/>
              </a:xfrm>
              <a:custGeom>
                <a:avLst/>
                <a:gdLst>
                  <a:gd name="T0" fmla="*/ 540 w 543"/>
                  <a:gd name="T1" fmla="*/ 0 h 238"/>
                  <a:gd name="T2" fmla="*/ 540 w 543"/>
                  <a:gd name="T3" fmla="*/ 33 h 238"/>
                  <a:gd name="T4" fmla="*/ 529 w 543"/>
                  <a:gd name="T5" fmla="*/ 58 h 238"/>
                  <a:gd name="T6" fmla="*/ 515 w 543"/>
                  <a:gd name="T7" fmla="*/ 83 h 238"/>
                  <a:gd name="T8" fmla="*/ 497 w 543"/>
                  <a:gd name="T9" fmla="*/ 108 h 238"/>
                  <a:gd name="T10" fmla="*/ 475 w 543"/>
                  <a:gd name="T11" fmla="*/ 134 h 238"/>
                  <a:gd name="T12" fmla="*/ 454 w 543"/>
                  <a:gd name="T13" fmla="*/ 151 h 238"/>
                  <a:gd name="T14" fmla="*/ 425 w 543"/>
                  <a:gd name="T15" fmla="*/ 173 h 238"/>
                  <a:gd name="T16" fmla="*/ 399 w 543"/>
                  <a:gd name="T17" fmla="*/ 188 h 238"/>
                  <a:gd name="T18" fmla="*/ 375 w 543"/>
                  <a:gd name="T19" fmla="*/ 202 h 238"/>
                  <a:gd name="T20" fmla="*/ 349 w 543"/>
                  <a:gd name="T21" fmla="*/ 212 h 238"/>
                  <a:gd name="T22" fmla="*/ 314 w 543"/>
                  <a:gd name="T23" fmla="*/ 223 h 238"/>
                  <a:gd name="T24" fmla="*/ 277 w 543"/>
                  <a:gd name="T25" fmla="*/ 227 h 238"/>
                  <a:gd name="T26" fmla="*/ 245 w 543"/>
                  <a:gd name="T27" fmla="*/ 235 h 238"/>
                  <a:gd name="T28" fmla="*/ 213 w 543"/>
                  <a:gd name="T29" fmla="*/ 238 h 238"/>
                  <a:gd name="T30" fmla="*/ 184 w 543"/>
                  <a:gd name="T31" fmla="*/ 238 h 238"/>
                  <a:gd name="T32" fmla="*/ 151 w 543"/>
                  <a:gd name="T33" fmla="*/ 238 h 238"/>
                  <a:gd name="T34" fmla="*/ 119 w 543"/>
                  <a:gd name="T35" fmla="*/ 235 h 238"/>
                  <a:gd name="T36" fmla="*/ 86 w 543"/>
                  <a:gd name="T37" fmla="*/ 227 h 238"/>
                  <a:gd name="T38" fmla="*/ 50 w 543"/>
                  <a:gd name="T39" fmla="*/ 223 h 238"/>
                  <a:gd name="T40" fmla="*/ 18 w 543"/>
                  <a:gd name="T41" fmla="*/ 212 h 238"/>
                  <a:gd name="T42" fmla="*/ 18 w 543"/>
                  <a:gd name="T43" fmla="*/ 202 h 238"/>
                  <a:gd name="T44" fmla="*/ 18 w 543"/>
                  <a:gd name="T45" fmla="*/ 188 h 238"/>
                  <a:gd name="T46" fmla="*/ 18 w 543"/>
                  <a:gd name="T47" fmla="*/ 176 h 238"/>
                  <a:gd name="T48" fmla="*/ 22 w 543"/>
                  <a:gd name="T49" fmla="*/ 162 h 238"/>
                  <a:gd name="T50" fmla="*/ 22 w 543"/>
                  <a:gd name="T51" fmla="*/ 151 h 238"/>
                  <a:gd name="T52" fmla="*/ 18 w 543"/>
                  <a:gd name="T53" fmla="*/ 137 h 238"/>
                  <a:gd name="T54" fmla="*/ 18 w 543"/>
                  <a:gd name="T55" fmla="*/ 126 h 238"/>
                  <a:gd name="T56" fmla="*/ 15 w 543"/>
                  <a:gd name="T57" fmla="*/ 115 h 238"/>
                  <a:gd name="T58" fmla="*/ 8 w 543"/>
                  <a:gd name="T59" fmla="*/ 108 h 238"/>
                  <a:gd name="T60" fmla="*/ 0 w 543"/>
                  <a:gd name="T61" fmla="*/ 101 h 238"/>
                  <a:gd name="T62" fmla="*/ 50 w 543"/>
                  <a:gd name="T63" fmla="*/ 83 h 238"/>
                  <a:gd name="T64" fmla="*/ 105 w 543"/>
                  <a:gd name="T65" fmla="*/ 68 h 238"/>
                  <a:gd name="T66" fmla="*/ 159 w 543"/>
                  <a:gd name="T67" fmla="*/ 61 h 238"/>
                  <a:gd name="T68" fmla="*/ 216 w 543"/>
                  <a:gd name="T69" fmla="*/ 54 h 238"/>
                  <a:gd name="T70" fmla="*/ 270 w 543"/>
                  <a:gd name="T71" fmla="*/ 47 h 238"/>
                  <a:gd name="T72" fmla="*/ 328 w 543"/>
                  <a:gd name="T73" fmla="*/ 44 h 238"/>
                  <a:gd name="T74" fmla="*/ 382 w 543"/>
                  <a:gd name="T75" fmla="*/ 37 h 238"/>
                  <a:gd name="T76" fmla="*/ 436 w 543"/>
                  <a:gd name="T77" fmla="*/ 29 h 238"/>
                  <a:gd name="T78" fmla="*/ 490 w 543"/>
                  <a:gd name="T79" fmla="*/ 18 h 238"/>
                  <a:gd name="T80" fmla="*/ 543 w 543"/>
                  <a:gd name="T81" fmla="*/ 4 h 238"/>
                  <a:gd name="T82" fmla="*/ 540 w 543"/>
                  <a:gd name="T8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3" h="238">
                    <a:moveTo>
                      <a:pt x="540" y="0"/>
                    </a:moveTo>
                    <a:lnTo>
                      <a:pt x="540" y="33"/>
                    </a:lnTo>
                    <a:lnTo>
                      <a:pt x="529" y="58"/>
                    </a:lnTo>
                    <a:lnTo>
                      <a:pt x="515" y="83"/>
                    </a:lnTo>
                    <a:lnTo>
                      <a:pt x="497" y="108"/>
                    </a:lnTo>
                    <a:lnTo>
                      <a:pt x="475" y="134"/>
                    </a:lnTo>
                    <a:lnTo>
                      <a:pt x="454" y="151"/>
                    </a:lnTo>
                    <a:lnTo>
                      <a:pt x="425" y="173"/>
                    </a:lnTo>
                    <a:lnTo>
                      <a:pt x="399" y="188"/>
                    </a:lnTo>
                    <a:lnTo>
                      <a:pt x="375" y="202"/>
                    </a:lnTo>
                    <a:lnTo>
                      <a:pt x="349" y="212"/>
                    </a:lnTo>
                    <a:lnTo>
                      <a:pt x="314" y="223"/>
                    </a:lnTo>
                    <a:lnTo>
                      <a:pt x="277" y="227"/>
                    </a:lnTo>
                    <a:lnTo>
                      <a:pt x="245" y="235"/>
                    </a:lnTo>
                    <a:lnTo>
                      <a:pt x="213" y="238"/>
                    </a:lnTo>
                    <a:lnTo>
                      <a:pt x="184" y="238"/>
                    </a:lnTo>
                    <a:lnTo>
                      <a:pt x="151" y="238"/>
                    </a:lnTo>
                    <a:lnTo>
                      <a:pt x="119" y="235"/>
                    </a:lnTo>
                    <a:lnTo>
                      <a:pt x="86" y="227"/>
                    </a:lnTo>
                    <a:lnTo>
                      <a:pt x="50" y="223"/>
                    </a:lnTo>
                    <a:lnTo>
                      <a:pt x="18" y="212"/>
                    </a:lnTo>
                    <a:lnTo>
                      <a:pt x="18" y="202"/>
                    </a:lnTo>
                    <a:lnTo>
                      <a:pt x="18" y="188"/>
                    </a:lnTo>
                    <a:lnTo>
                      <a:pt x="18" y="176"/>
                    </a:lnTo>
                    <a:lnTo>
                      <a:pt x="22" y="162"/>
                    </a:lnTo>
                    <a:lnTo>
                      <a:pt x="22" y="151"/>
                    </a:lnTo>
                    <a:lnTo>
                      <a:pt x="18" y="137"/>
                    </a:lnTo>
                    <a:lnTo>
                      <a:pt x="18" y="126"/>
                    </a:lnTo>
                    <a:lnTo>
                      <a:pt x="15" y="115"/>
                    </a:lnTo>
                    <a:lnTo>
                      <a:pt x="8" y="108"/>
                    </a:lnTo>
                    <a:lnTo>
                      <a:pt x="0" y="101"/>
                    </a:lnTo>
                    <a:lnTo>
                      <a:pt x="50" y="83"/>
                    </a:lnTo>
                    <a:lnTo>
                      <a:pt x="105" y="68"/>
                    </a:lnTo>
                    <a:lnTo>
                      <a:pt x="159" y="61"/>
                    </a:lnTo>
                    <a:lnTo>
                      <a:pt x="216" y="54"/>
                    </a:lnTo>
                    <a:lnTo>
                      <a:pt x="270" y="47"/>
                    </a:lnTo>
                    <a:lnTo>
                      <a:pt x="328" y="44"/>
                    </a:lnTo>
                    <a:lnTo>
                      <a:pt x="382" y="37"/>
                    </a:lnTo>
                    <a:lnTo>
                      <a:pt x="436" y="29"/>
                    </a:lnTo>
                    <a:lnTo>
                      <a:pt x="490" y="18"/>
                    </a:lnTo>
                    <a:lnTo>
                      <a:pt x="543" y="4"/>
                    </a:lnTo>
                    <a:lnTo>
                      <a:pt x="540" y="0"/>
                    </a:lnTo>
                    <a:close/>
                  </a:path>
                </a:pathLst>
              </a:custGeom>
              <a:solidFill>
                <a:srgbClr val="4D99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96" name="Freeform 96"/>
              <p:cNvSpPr>
                <a:spLocks/>
              </p:cNvSpPr>
              <p:nvPr/>
            </p:nvSpPr>
            <p:spPr bwMode="auto">
              <a:xfrm>
                <a:off x="451" y="3327"/>
                <a:ext cx="85" cy="28"/>
              </a:xfrm>
              <a:custGeom>
                <a:avLst/>
                <a:gdLst>
                  <a:gd name="T0" fmla="*/ 598 w 598"/>
                  <a:gd name="T1" fmla="*/ 61 h 198"/>
                  <a:gd name="T2" fmla="*/ 568 w 598"/>
                  <a:gd name="T3" fmla="*/ 97 h 198"/>
                  <a:gd name="T4" fmla="*/ 532 w 598"/>
                  <a:gd name="T5" fmla="*/ 125 h 198"/>
                  <a:gd name="T6" fmla="*/ 492 w 598"/>
                  <a:gd name="T7" fmla="*/ 151 h 198"/>
                  <a:gd name="T8" fmla="*/ 453 w 598"/>
                  <a:gd name="T9" fmla="*/ 168 h 198"/>
                  <a:gd name="T10" fmla="*/ 407 w 598"/>
                  <a:gd name="T11" fmla="*/ 183 h 198"/>
                  <a:gd name="T12" fmla="*/ 360 w 598"/>
                  <a:gd name="T13" fmla="*/ 194 h 198"/>
                  <a:gd name="T14" fmla="*/ 313 w 598"/>
                  <a:gd name="T15" fmla="*/ 198 h 198"/>
                  <a:gd name="T16" fmla="*/ 262 w 598"/>
                  <a:gd name="T17" fmla="*/ 194 h 198"/>
                  <a:gd name="T18" fmla="*/ 216 w 598"/>
                  <a:gd name="T19" fmla="*/ 186 h 198"/>
                  <a:gd name="T20" fmla="*/ 169 w 598"/>
                  <a:gd name="T21" fmla="*/ 175 h 198"/>
                  <a:gd name="T22" fmla="*/ 151 w 598"/>
                  <a:gd name="T23" fmla="*/ 161 h 198"/>
                  <a:gd name="T24" fmla="*/ 136 w 598"/>
                  <a:gd name="T25" fmla="*/ 151 h 198"/>
                  <a:gd name="T26" fmla="*/ 115 w 598"/>
                  <a:gd name="T27" fmla="*/ 139 h 198"/>
                  <a:gd name="T28" fmla="*/ 96 w 598"/>
                  <a:gd name="T29" fmla="*/ 132 h 198"/>
                  <a:gd name="T30" fmla="*/ 75 w 598"/>
                  <a:gd name="T31" fmla="*/ 125 h 198"/>
                  <a:gd name="T32" fmla="*/ 57 w 598"/>
                  <a:gd name="T33" fmla="*/ 118 h 198"/>
                  <a:gd name="T34" fmla="*/ 39 w 598"/>
                  <a:gd name="T35" fmla="*/ 107 h 198"/>
                  <a:gd name="T36" fmla="*/ 25 w 598"/>
                  <a:gd name="T37" fmla="*/ 97 h 198"/>
                  <a:gd name="T38" fmla="*/ 10 w 598"/>
                  <a:gd name="T39" fmla="*/ 82 h 198"/>
                  <a:gd name="T40" fmla="*/ 0 w 598"/>
                  <a:gd name="T41" fmla="*/ 64 h 198"/>
                  <a:gd name="T42" fmla="*/ 14 w 598"/>
                  <a:gd name="T43" fmla="*/ 0 h 198"/>
                  <a:gd name="T44" fmla="*/ 598 w 598"/>
                  <a:gd name="T45" fmla="*/ 64 h 198"/>
                  <a:gd name="T46" fmla="*/ 598 w 598"/>
                  <a:gd name="T47" fmla="*/ 6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8" h="198">
                    <a:moveTo>
                      <a:pt x="598" y="61"/>
                    </a:moveTo>
                    <a:lnTo>
                      <a:pt x="568" y="97"/>
                    </a:lnTo>
                    <a:lnTo>
                      <a:pt x="532" y="125"/>
                    </a:lnTo>
                    <a:lnTo>
                      <a:pt x="492" y="151"/>
                    </a:lnTo>
                    <a:lnTo>
                      <a:pt x="453" y="168"/>
                    </a:lnTo>
                    <a:lnTo>
                      <a:pt x="407" y="183"/>
                    </a:lnTo>
                    <a:lnTo>
                      <a:pt x="360" y="194"/>
                    </a:lnTo>
                    <a:lnTo>
                      <a:pt x="313" y="198"/>
                    </a:lnTo>
                    <a:lnTo>
                      <a:pt x="262" y="194"/>
                    </a:lnTo>
                    <a:lnTo>
                      <a:pt x="216" y="186"/>
                    </a:lnTo>
                    <a:lnTo>
                      <a:pt x="169" y="175"/>
                    </a:lnTo>
                    <a:lnTo>
                      <a:pt x="151" y="161"/>
                    </a:lnTo>
                    <a:lnTo>
                      <a:pt x="136" y="151"/>
                    </a:lnTo>
                    <a:lnTo>
                      <a:pt x="115" y="139"/>
                    </a:lnTo>
                    <a:lnTo>
                      <a:pt x="96" y="132"/>
                    </a:lnTo>
                    <a:lnTo>
                      <a:pt x="75" y="125"/>
                    </a:lnTo>
                    <a:lnTo>
                      <a:pt x="57" y="118"/>
                    </a:lnTo>
                    <a:lnTo>
                      <a:pt x="39" y="107"/>
                    </a:lnTo>
                    <a:lnTo>
                      <a:pt x="25" y="97"/>
                    </a:lnTo>
                    <a:lnTo>
                      <a:pt x="10" y="82"/>
                    </a:lnTo>
                    <a:lnTo>
                      <a:pt x="0" y="64"/>
                    </a:lnTo>
                    <a:lnTo>
                      <a:pt x="14" y="0"/>
                    </a:lnTo>
                    <a:lnTo>
                      <a:pt x="598" y="64"/>
                    </a:lnTo>
                    <a:lnTo>
                      <a:pt x="598" y="61"/>
                    </a:lnTo>
                    <a:close/>
                  </a:path>
                </a:pathLst>
              </a:custGeom>
              <a:solidFill>
                <a:srgbClr val="4D99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97" name="Freeform 97"/>
              <p:cNvSpPr>
                <a:spLocks/>
              </p:cNvSpPr>
              <p:nvPr/>
            </p:nvSpPr>
            <p:spPr bwMode="auto">
              <a:xfrm>
                <a:off x="548" y="3336"/>
                <a:ext cx="88" cy="38"/>
              </a:xfrm>
              <a:custGeom>
                <a:avLst/>
                <a:gdLst>
                  <a:gd name="T0" fmla="*/ 403 w 615"/>
                  <a:gd name="T1" fmla="*/ 223 h 263"/>
                  <a:gd name="T2" fmla="*/ 363 w 615"/>
                  <a:gd name="T3" fmla="*/ 245 h 263"/>
                  <a:gd name="T4" fmla="*/ 324 w 615"/>
                  <a:gd name="T5" fmla="*/ 256 h 263"/>
                  <a:gd name="T6" fmla="*/ 281 w 615"/>
                  <a:gd name="T7" fmla="*/ 263 h 263"/>
                  <a:gd name="T8" fmla="*/ 241 w 615"/>
                  <a:gd name="T9" fmla="*/ 263 h 263"/>
                  <a:gd name="T10" fmla="*/ 198 w 615"/>
                  <a:gd name="T11" fmla="*/ 259 h 263"/>
                  <a:gd name="T12" fmla="*/ 154 w 615"/>
                  <a:gd name="T13" fmla="*/ 252 h 263"/>
                  <a:gd name="T14" fmla="*/ 115 w 615"/>
                  <a:gd name="T15" fmla="*/ 245 h 263"/>
                  <a:gd name="T16" fmla="*/ 76 w 615"/>
                  <a:gd name="T17" fmla="*/ 234 h 263"/>
                  <a:gd name="T18" fmla="*/ 36 w 615"/>
                  <a:gd name="T19" fmla="*/ 223 h 263"/>
                  <a:gd name="T20" fmla="*/ 0 w 615"/>
                  <a:gd name="T21" fmla="*/ 209 h 263"/>
                  <a:gd name="T22" fmla="*/ 50 w 615"/>
                  <a:gd name="T23" fmla="*/ 223 h 263"/>
                  <a:gd name="T24" fmla="*/ 104 w 615"/>
                  <a:gd name="T25" fmla="*/ 231 h 263"/>
                  <a:gd name="T26" fmla="*/ 154 w 615"/>
                  <a:gd name="T27" fmla="*/ 231 h 263"/>
                  <a:gd name="T28" fmla="*/ 208 w 615"/>
                  <a:gd name="T29" fmla="*/ 223 h 263"/>
                  <a:gd name="T30" fmla="*/ 259 w 615"/>
                  <a:gd name="T31" fmla="*/ 216 h 263"/>
                  <a:gd name="T32" fmla="*/ 309 w 615"/>
                  <a:gd name="T33" fmla="*/ 202 h 263"/>
                  <a:gd name="T34" fmla="*/ 356 w 615"/>
                  <a:gd name="T35" fmla="*/ 184 h 263"/>
                  <a:gd name="T36" fmla="*/ 406 w 615"/>
                  <a:gd name="T37" fmla="*/ 165 h 263"/>
                  <a:gd name="T38" fmla="*/ 453 w 615"/>
                  <a:gd name="T39" fmla="*/ 148 h 263"/>
                  <a:gd name="T40" fmla="*/ 500 w 615"/>
                  <a:gd name="T41" fmla="*/ 130 h 263"/>
                  <a:gd name="T42" fmla="*/ 615 w 615"/>
                  <a:gd name="T43" fmla="*/ 0 h 263"/>
                  <a:gd name="T44" fmla="*/ 615 w 615"/>
                  <a:gd name="T45" fmla="*/ 28 h 263"/>
                  <a:gd name="T46" fmla="*/ 608 w 615"/>
                  <a:gd name="T47" fmla="*/ 61 h 263"/>
                  <a:gd name="T48" fmla="*/ 594 w 615"/>
                  <a:gd name="T49" fmla="*/ 94 h 263"/>
                  <a:gd name="T50" fmla="*/ 576 w 615"/>
                  <a:gd name="T51" fmla="*/ 122 h 263"/>
                  <a:gd name="T52" fmla="*/ 550 w 615"/>
                  <a:gd name="T53" fmla="*/ 148 h 263"/>
                  <a:gd name="T54" fmla="*/ 526 w 615"/>
                  <a:gd name="T55" fmla="*/ 172 h 263"/>
                  <a:gd name="T56" fmla="*/ 493 w 615"/>
                  <a:gd name="T57" fmla="*/ 195 h 263"/>
                  <a:gd name="T58" fmla="*/ 464 w 615"/>
                  <a:gd name="T59" fmla="*/ 209 h 263"/>
                  <a:gd name="T60" fmla="*/ 432 w 615"/>
                  <a:gd name="T61" fmla="*/ 219 h 263"/>
                  <a:gd name="T62" fmla="*/ 403 w 615"/>
                  <a:gd name="T63" fmla="*/ 226 h 263"/>
                  <a:gd name="T64" fmla="*/ 403 w 615"/>
                  <a:gd name="T65" fmla="*/ 22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5" h="263">
                    <a:moveTo>
                      <a:pt x="403" y="223"/>
                    </a:moveTo>
                    <a:lnTo>
                      <a:pt x="363" y="245"/>
                    </a:lnTo>
                    <a:lnTo>
                      <a:pt x="324" y="256"/>
                    </a:lnTo>
                    <a:lnTo>
                      <a:pt x="281" y="263"/>
                    </a:lnTo>
                    <a:lnTo>
                      <a:pt x="241" y="263"/>
                    </a:lnTo>
                    <a:lnTo>
                      <a:pt x="198" y="259"/>
                    </a:lnTo>
                    <a:lnTo>
                      <a:pt x="154" y="252"/>
                    </a:lnTo>
                    <a:lnTo>
                      <a:pt x="115" y="245"/>
                    </a:lnTo>
                    <a:lnTo>
                      <a:pt x="76" y="234"/>
                    </a:lnTo>
                    <a:lnTo>
                      <a:pt x="36" y="223"/>
                    </a:lnTo>
                    <a:lnTo>
                      <a:pt x="0" y="209"/>
                    </a:lnTo>
                    <a:lnTo>
                      <a:pt x="50" y="223"/>
                    </a:lnTo>
                    <a:lnTo>
                      <a:pt x="104" y="231"/>
                    </a:lnTo>
                    <a:lnTo>
                      <a:pt x="154" y="231"/>
                    </a:lnTo>
                    <a:lnTo>
                      <a:pt x="208" y="223"/>
                    </a:lnTo>
                    <a:lnTo>
                      <a:pt x="259" y="216"/>
                    </a:lnTo>
                    <a:lnTo>
                      <a:pt x="309" y="202"/>
                    </a:lnTo>
                    <a:lnTo>
                      <a:pt x="356" y="184"/>
                    </a:lnTo>
                    <a:lnTo>
                      <a:pt x="406" y="165"/>
                    </a:lnTo>
                    <a:lnTo>
                      <a:pt x="453" y="148"/>
                    </a:lnTo>
                    <a:lnTo>
                      <a:pt x="500" y="130"/>
                    </a:lnTo>
                    <a:lnTo>
                      <a:pt x="615" y="0"/>
                    </a:lnTo>
                    <a:lnTo>
                      <a:pt x="615" y="28"/>
                    </a:lnTo>
                    <a:lnTo>
                      <a:pt x="608" y="61"/>
                    </a:lnTo>
                    <a:lnTo>
                      <a:pt x="594" y="94"/>
                    </a:lnTo>
                    <a:lnTo>
                      <a:pt x="576" y="122"/>
                    </a:lnTo>
                    <a:lnTo>
                      <a:pt x="550" y="148"/>
                    </a:lnTo>
                    <a:lnTo>
                      <a:pt x="526" y="172"/>
                    </a:lnTo>
                    <a:lnTo>
                      <a:pt x="493" y="195"/>
                    </a:lnTo>
                    <a:lnTo>
                      <a:pt x="464" y="209"/>
                    </a:lnTo>
                    <a:lnTo>
                      <a:pt x="432" y="219"/>
                    </a:lnTo>
                    <a:lnTo>
                      <a:pt x="403" y="226"/>
                    </a:lnTo>
                    <a:lnTo>
                      <a:pt x="403" y="223"/>
                    </a:lnTo>
                    <a:close/>
                  </a:path>
                </a:pathLst>
              </a:custGeom>
              <a:solidFill>
                <a:srgbClr val="77B1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98" name="Freeform 98"/>
              <p:cNvSpPr>
                <a:spLocks/>
              </p:cNvSpPr>
              <p:nvPr/>
            </p:nvSpPr>
            <p:spPr bwMode="auto">
              <a:xfrm>
                <a:off x="646" y="3336"/>
                <a:ext cx="18" cy="10"/>
              </a:xfrm>
              <a:custGeom>
                <a:avLst/>
                <a:gdLst>
                  <a:gd name="T0" fmla="*/ 11 w 125"/>
                  <a:gd name="T1" fmla="*/ 68 h 72"/>
                  <a:gd name="T2" fmla="*/ 0 w 125"/>
                  <a:gd name="T3" fmla="*/ 58 h 72"/>
                  <a:gd name="T4" fmla="*/ 0 w 125"/>
                  <a:gd name="T5" fmla="*/ 47 h 72"/>
                  <a:gd name="T6" fmla="*/ 7 w 125"/>
                  <a:gd name="T7" fmla="*/ 40 h 72"/>
                  <a:gd name="T8" fmla="*/ 21 w 125"/>
                  <a:gd name="T9" fmla="*/ 33 h 72"/>
                  <a:gd name="T10" fmla="*/ 36 w 125"/>
                  <a:gd name="T11" fmla="*/ 25 h 72"/>
                  <a:gd name="T12" fmla="*/ 57 w 125"/>
                  <a:gd name="T13" fmla="*/ 21 h 72"/>
                  <a:gd name="T14" fmla="*/ 75 w 125"/>
                  <a:gd name="T15" fmla="*/ 14 h 72"/>
                  <a:gd name="T16" fmla="*/ 94 w 125"/>
                  <a:gd name="T17" fmla="*/ 11 h 72"/>
                  <a:gd name="T18" fmla="*/ 111 w 125"/>
                  <a:gd name="T19" fmla="*/ 4 h 72"/>
                  <a:gd name="T20" fmla="*/ 125 w 125"/>
                  <a:gd name="T21" fmla="*/ 0 h 72"/>
                  <a:gd name="T22" fmla="*/ 11 w 125"/>
                  <a:gd name="T23" fmla="*/ 72 h 72"/>
                  <a:gd name="T24" fmla="*/ 11 w 125"/>
                  <a:gd name="T25"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72">
                    <a:moveTo>
                      <a:pt x="11" y="68"/>
                    </a:moveTo>
                    <a:lnTo>
                      <a:pt x="0" y="58"/>
                    </a:lnTo>
                    <a:lnTo>
                      <a:pt x="0" y="47"/>
                    </a:lnTo>
                    <a:lnTo>
                      <a:pt x="7" y="40"/>
                    </a:lnTo>
                    <a:lnTo>
                      <a:pt x="21" y="33"/>
                    </a:lnTo>
                    <a:lnTo>
                      <a:pt x="36" y="25"/>
                    </a:lnTo>
                    <a:lnTo>
                      <a:pt x="57" y="21"/>
                    </a:lnTo>
                    <a:lnTo>
                      <a:pt x="75" y="14"/>
                    </a:lnTo>
                    <a:lnTo>
                      <a:pt x="94" y="11"/>
                    </a:lnTo>
                    <a:lnTo>
                      <a:pt x="111" y="4"/>
                    </a:lnTo>
                    <a:lnTo>
                      <a:pt x="125" y="0"/>
                    </a:lnTo>
                    <a:lnTo>
                      <a:pt x="11" y="72"/>
                    </a:lnTo>
                    <a:lnTo>
                      <a:pt x="11" y="68"/>
                    </a:lnTo>
                    <a:close/>
                  </a:path>
                </a:pathLst>
              </a:custGeom>
              <a:solidFill>
                <a:srgbClr val="77B1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99" name="Freeform 99"/>
              <p:cNvSpPr>
                <a:spLocks/>
              </p:cNvSpPr>
              <p:nvPr/>
            </p:nvSpPr>
            <p:spPr bwMode="auto">
              <a:xfrm>
                <a:off x="399" y="3349"/>
                <a:ext cx="10" cy="11"/>
              </a:xfrm>
              <a:custGeom>
                <a:avLst/>
                <a:gdLst>
                  <a:gd name="T0" fmla="*/ 0 w 69"/>
                  <a:gd name="T1" fmla="*/ 0 h 75"/>
                  <a:gd name="T2" fmla="*/ 69 w 69"/>
                  <a:gd name="T3" fmla="*/ 75 h 75"/>
                  <a:gd name="T4" fmla="*/ 4 w 69"/>
                  <a:gd name="T5" fmla="*/ 3 h 75"/>
                  <a:gd name="T6" fmla="*/ 0 w 69"/>
                  <a:gd name="T7" fmla="*/ 0 h 75"/>
                </a:gdLst>
                <a:ahLst/>
                <a:cxnLst>
                  <a:cxn ang="0">
                    <a:pos x="T0" y="T1"/>
                  </a:cxn>
                  <a:cxn ang="0">
                    <a:pos x="T2" y="T3"/>
                  </a:cxn>
                  <a:cxn ang="0">
                    <a:pos x="T4" y="T5"/>
                  </a:cxn>
                  <a:cxn ang="0">
                    <a:pos x="T6" y="T7"/>
                  </a:cxn>
                </a:cxnLst>
                <a:rect l="0" t="0" r="r" b="b"/>
                <a:pathLst>
                  <a:path w="69" h="75">
                    <a:moveTo>
                      <a:pt x="0" y="0"/>
                    </a:moveTo>
                    <a:lnTo>
                      <a:pt x="69" y="75"/>
                    </a:lnTo>
                    <a:lnTo>
                      <a:pt x="4"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100" name="Freeform 100"/>
              <p:cNvSpPr>
                <a:spLocks/>
              </p:cNvSpPr>
              <p:nvPr/>
            </p:nvSpPr>
            <p:spPr bwMode="auto">
              <a:xfrm>
                <a:off x="459" y="3355"/>
                <a:ext cx="77" cy="19"/>
              </a:xfrm>
              <a:custGeom>
                <a:avLst/>
                <a:gdLst>
                  <a:gd name="T0" fmla="*/ 349 w 544"/>
                  <a:gd name="T1" fmla="*/ 136 h 136"/>
                  <a:gd name="T2" fmla="*/ 313 w 544"/>
                  <a:gd name="T3" fmla="*/ 126 h 136"/>
                  <a:gd name="T4" fmla="*/ 276 w 544"/>
                  <a:gd name="T5" fmla="*/ 122 h 136"/>
                  <a:gd name="T6" fmla="*/ 237 w 544"/>
                  <a:gd name="T7" fmla="*/ 119 h 136"/>
                  <a:gd name="T8" fmla="*/ 201 w 544"/>
                  <a:gd name="T9" fmla="*/ 115 h 136"/>
                  <a:gd name="T10" fmla="*/ 162 w 544"/>
                  <a:gd name="T11" fmla="*/ 111 h 136"/>
                  <a:gd name="T12" fmla="*/ 125 w 544"/>
                  <a:gd name="T13" fmla="*/ 104 h 136"/>
                  <a:gd name="T14" fmla="*/ 89 w 544"/>
                  <a:gd name="T15" fmla="*/ 93 h 136"/>
                  <a:gd name="T16" fmla="*/ 57 w 544"/>
                  <a:gd name="T17" fmla="*/ 79 h 136"/>
                  <a:gd name="T18" fmla="*/ 28 w 544"/>
                  <a:gd name="T19" fmla="*/ 54 h 136"/>
                  <a:gd name="T20" fmla="*/ 0 w 544"/>
                  <a:gd name="T21" fmla="*/ 21 h 136"/>
                  <a:gd name="T22" fmla="*/ 39 w 544"/>
                  <a:gd name="T23" fmla="*/ 32 h 136"/>
                  <a:gd name="T24" fmla="*/ 85 w 544"/>
                  <a:gd name="T25" fmla="*/ 42 h 136"/>
                  <a:gd name="T26" fmla="*/ 139 w 544"/>
                  <a:gd name="T27" fmla="*/ 58 h 136"/>
                  <a:gd name="T28" fmla="*/ 198 w 544"/>
                  <a:gd name="T29" fmla="*/ 68 h 136"/>
                  <a:gd name="T30" fmla="*/ 259 w 544"/>
                  <a:gd name="T31" fmla="*/ 79 h 136"/>
                  <a:gd name="T32" fmla="*/ 323 w 544"/>
                  <a:gd name="T33" fmla="*/ 79 h 136"/>
                  <a:gd name="T34" fmla="*/ 384 w 544"/>
                  <a:gd name="T35" fmla="*/ 75 h 136"/>
                  <a:gd name="T36" fmla="*/ 442 w 544"/>
                  <a:gd name="T37" fmla="*/ 61 h 136"/>
                  <a:gd name="T38" fmla="*/ 497 w 544"/>
                  <a:gd name="T39" fmla="*/ 35 h 136"/>
                  <a:gd name="T40" fmla="*/ 544 w 544"/>
                  <a:gd name="T41" fmla="*/ 0 h 136"/>
                  <a:gd name="T42" fmla="*/ 544 w 544"/>
                  <a:gd name="T43" fmla="*/ 25 h 136"/>
                  <a:gd name="T44" fmla="*/ 532 w 544"/>
                  <a:gd name="T45" fmla="*/ 42 h 136"/>
                  <a:gd name="T46" fmla="*/ 518 w 544"/>
                  <a:gd name="T47" fmla="*/ 65 h 136"/>
                  <a:gd name="T48" fmla="*/ 500 w 544"/>
                  <a:gd name="T49" fmla="*/ 79 h 136"/>
                  <a:gd name="T50" fmla="*/ 474 w 544"/>
                  <a:gd name="T51" fmla="*/ 93 h 136"/>
                  <a:gd name="T52" fmla="*/ 450 w 544"/>
                  <a:gd name="T53" fmla="*/ 104 h 136"/>
                  <a:gd name="T54" fmla="*/ 424 w 544"/>
                  <a:gd name="T55" fmla="*/ 111 h 136"/>
                  <a:gd name="T56" fmla="*/ 399 w 544"/>
                  <a:gd name="T57" fmla="*/ 122 h 136"/>
                  <a:gd name="T58" fmla="*/ 374 w 544"/>
                  <a:gd name="T59" fmla="*/ 129 h 136"/>
                  <a:gd name="T60" fmla="*/ 349 w 544"/>
                  <a:gd name="T61"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4" h="136">
                    <a:moveTo>
                      <a:pt x="349" y="136"/>
                    </a:moveTo>
                    <a:lnTo>
                      <a:pt x="313" y="126"/>
                    </a:lnTo>
                    <a:lnTo>
                      <a:pt x="276" y="122"/>
                    </a:lnTo>
                    <a:lnTo>
                      <a:pt x="237" y="119"/>
                    </a:lnTo>
                    <a:lnTo>
                      <a:pt x="201" y="115"/>
                    </a:lnTo>
                    <a:lnTo>
                      <a:pt x="162" y="111"/>
                    </a:lnTo>
                    <a:lnTo>
                      <a:pt x="125" y="104"/>
                    </a:lnTo>
                    <a:lnTo>
                      <a:pt x="89" y="93"/>
                    </a:lnTo>
                    <a:lnTo>
                      <a:pt x="57" y="79"/>
                    </a:lnTo>
                    <a:lnTo>
                      <a:pt x="28" y="54"/>
                    </a:lnTo>
                    <a:lnTo>
                      <a:pt x="0" y="21"/>
                    </a:lnTo>
                    <a:lnTo>
                      <a:pt x="39" y="32"/>
                    </a:lnTo>
                    <a:lnTo>
                      <a:pt x="85" y="42"/>
                    </a:lnTo>
                    <a:lnTo>
                      <a:pt x="139" y="58"/>
                    </a:lnTo>
                    <a:lnTo>
                      <a:pt x="198" y="68"/>
                    </a:lnTo>
                    <a:lnTo>
                      <a:pt x="259" y="79"/>
                    </a:lnTo>
                    <a:lnTo>
                      <a:pt x="323" y="79"/>
                    </a:lnTo>
                    <a:lnTo>
                      <a:pt x="384" y="75"/>
                    </a:lnTo>
                    <a:lnTo>
                      <a:pt x="442" y="61"/>
                    </a:lnTo>
                    <a:lnTo>
                      <a:pt x="497" y="35"/>
                    </a:lnTo>
                    <a:lnTo>
                      <a:pt x="544" y="0"/>
                    </a:lnTo>
                    <a:lnTo>
                      <a:pt x="544" y="25"/>
                    </a:lnTo>
                    <a:lnTo>
                      <a:pt x="532" y="42"/>
                    </a:lnTo>
                    <a:lnTo>
                      <a:pt x="518" y="65"/>
                    </a:lnTo>
                    <a:lnTo>
                      <a:pt x="500" y="79"/>
                    </a:lnTo>
                    <a:lnTo>
                      <a:pt x="474" y="93"/>
                    </a:lnTo>
                    <a:lnTo>
                      <a:pt x="450" y="104"/>
                    </a:lnTo>
                    <a:lnTo>
                      <a:pt x="424" y="111"/>
                    </a:lnTo>
                    <a:lnTo>
                      <a:pt x="399" y="122"/>
                    </a:lnTo>
                    <a:lnTo>
                      <a:pt x="374" y="129"/>
                    </a:lnTo>
                    <a:lnTo>
                      <a:pt x="349" y="136"/>
                    </a:lnTo>
                    <a:close/>
                  </a:path>
                </a:pathLst>
              </a:custGeom>
              <a:solidFill>
                <a:srgbClr val="77B1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pic>
            <p:nvPicPr>
              <p:cNvPr id="101" name="Picture 101" descr="drugs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64" y="2736"/>
                <a:ext cx="427" cy="768"/>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2" descr="drugs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9" y="2160"/>
                <a:ext cx="706" cy="7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103"/>
            <p:cNvGrpSpPr>
              <a:grpSpLocks/>
            </p:cNvGrpSpPr>
            <p:nvPr/>
          </p:nvGrpSpPr>
          <p:grpSpPr bwMode="auto">
            <a:xfrm>
              <a:off x="4603673" y="5021615"/>
              <a:ext cx="609600" cy="1123950"/>
              <a:chOff x="1488" y="3072"/>
              <a:chExt cx="384" cy="708"/>
            </a:xfrm>
          </p:grpSpPr>
          <p:grpSp>
            <p:nvGrpSpPr>
              <p:cNvPr id="29" name="Group 104"/>
              <p:cNvGrpSpPr>
                <a:grpSpLocks/>
              </p:cNvGrpSpPr>
              <p:nvPr/>
            </p:nvGrpSpPr>
            <p:grpSpPr bwMode="auto">
              <a:xfrm>
                <a:off x="1488" y="3408"/>
                <a:ext cx="192" cy="372"/>
                <a:chOff x="528" y="2688"/>
                <a:chExt cx="192" cy="372"/>
              </a:xfrm>
            </p:grpSpPr>
            <p:sp>
              <p:nvSpPr>
                <p:cNvPr id="45" name="Freeform 105"/>
                <p:cNvSpPr>
                  <a:spLocks/>
                </p:cNvSpPr>
                <p:nvPr/>
              </p:nvSpPr>
              <p:spPr bwMode="auto">
                <a:xfrm rot="1267700">
                  <a:off x="528" y="2688"/>
                  <a:ext cx="192" cy="372"/>
                </a:xfrm>
                <a:custGeom>
                  <a:avLst/>
                  <a:gdLst>
                    <a:gd name="T0" fmla="*/ 90 w 205"/>
                    <a:gd name="T1" fmla="*/ 82 h 491"/>
                    <a:gd name="T2" fmla="*/ 6 w 205"/>
                    <a:gd name="T3" fmla="*/ 327 h 491"/>
                    <a:gd name="T4" fmla="*/ 72 w 205"/>
                    <a:gd name="T5" fmla="*/ 482 h 491"/>
                    <a:gd name="T6" fmla="*/ 143 w 205"/>
                    <a:gd name="T7" fmla="*/ 470 h 491"/>
                    <a:gd name="T8" fmla="*/ 171 w 205"/>
                    <a:gd name="T9" fmla="*/ 364 h 491"/>
                    <a:gd name="T10" fmla="*/ 189 w 205"/>
                    <a:gd name="T11" fmla="*/ 153 h 491"/>
                    <a:gd name="T12" fmla="*/ 198 w 205"/>
                    <a:gd name="T13" fmla="*/ 106 h 491"/>
                    <a:gd name="T14" fmla="*/ 132 w 205"/>
                    <a:gd name="T15" fmla="*/ 0 h 491"/>
                    <a:gd name="T16" fmla="*/ 98 w 205"/>
                    <a:gd name="T17" fmla="*/ 35 h 491"/>
                    <a:gd name="T18" fmla="*/ 90 w 205"/>
                    <a:gd name="T19" fmla="*/ 82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491">
                      <a:moveTo>
                        <a:pt x="90" y="82"/>
                      </a:moveTo>
                      <a:cubicBezTo>
                        <a:pt x="81" y="174"/>
                        <a:pt x="48" y="258"/>
                        <a:pt x="6" y="327"/>
                      </a:cubicBezTo>
                      <a:cubicBezTo>
                        <a:pt x="18" y="491"/>
                        <a:pt x="0" y="421"/>
                        <a:pt x="72" y="482"/>
                      </a:cubicBezTo>
                      <a:cubicBezTo>
                        <a:pt x="95" y="478"/>
                        <a:pt x="121" y="482"/>
                        <a:pt x="143" y="470"/>
                      </a:cubicBezTo>
                      <a:cubicBezTo>
                        <a:pt x="144" y="468"/>
                        <a:pt x="169" y="374"/>
                        <a:pt x="171" y="364"/>
                      </a:cubicBezTo>
                      <a:cubicBezTo>
                        <a:pt x="174" y="289"/>
                        <a:pt x="182" y="226"/>
                        <a:pt x="189" y="153"/>
                      </a:cubicBezTo>
                      <a:cubicBezTo>
                        <a:pt x="190" y="139"/>
                        <a:pt x="196" y="120"/>
                        <a:pt x="198" y="106"/>
                      </a:cubicBezTo>
                      <a:cubicBezTo>
                        <a:pt x="205" y="9"/>
                        <a:pt x="191" y="14"/>
                        <a:pt x="132" y="0"/>
                      </a:cubicBezTo>
                      <a:cubicBezTo>
                        <a:pt x="126" y="15"/>
                        <a:pt x="103" y="19"/>
                        <a:pt x="98" y="35"/>
                      </a:cubicBezTo>
                      <a:cubicBezTo>
                        <a:pt x="94" y="50"/>
                        <a:pt x="90" y="82"/>
                        <a:pt x="90" y="82"/>
                      </a:cubicBezTo>
                      <a:close/>
                    </a:path>
                  </a:pathLst>
                </a:cu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3960"/>
                </a:p>
              </p:txBody>
            </p:sp>
            <p:grpSp>
              <p:nvGrpSpPr>
                <p:cNvPr id="46" name="Group 106"/>
                <p:cNvGrpSpPr>
                  <a:grpSpLocks/>
                </p:cNvGrpSpPr>
                <p:nvPr/>
              </p:nvGrpSpPr>
              <p:grpSpPr bwMode="auto">
                <a:xfrm>
                  <a:off x="528" y="2880"/>
                  <a:ext cx="96" cy="96"/>
                  <a:chOff x="432" y="912"/>
                  <a:chExt cx="816" cy="768"/>
                </a:xfrm>
              </p:grpSpPr>
              <p:sp>
                <p:nvSpPr>
                  <p:cNvPr id="47" name="AutoShape 107"/>
                  <p:cNvSpPr>
                    <a:spLocks noChangeArrowheads="1"/>
                  </p:cNvSpPr>
                  <p:nvPr/>
                </p:nvSpPr>
                <p:spPr bwMode="auto">
                  <a:xfrm>
                    <a:off x="432" y="912"/>
                    <a:ext cx="816" cy="76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960"/>
                  </a:p>
                </p:txBody>
              </p:sp>
              <p:sp>
                <p:nvSpPr>
                  <p:cNvPr id="48" name="AutoShape 108"/>
                  <p:cNvSpPr>
                    <a:spLocks noChangeArrowheads="1"/>
                  </p:cNvSpPr>
                  <p:nvPr/>
                </p:nvSpPr>
                <p:spPr bwMode="auto">
                  <a:xfrm>
                    <a:off x="432" y="912"/>
                    <a:ext cx="816" cy="768"/>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960"/>
                  </a:p>
                </p:txBody>
              </p:sp>
            </p:grpSp>
          </p:grpSp>
          <p:grpSp>
            <p:nvGrpSpPr>
              <p:cNvPr id="30" name="Group 109"/>
              <p:cNvGrpSpPr>
                <a:grpSpLocks/>
              </p:cNvGrpSpPr>
              <p:nvPr/>
            </p:nvGrpSpPr>
            <p:grpSpPr bwMode="auto">
              <a:xfrm>
                <a:off x="1680" y="3264"/>
                <a:ext cx="192" cy="372"/>
                <a:chOff x="528" y="2688"/>
                <a:chExt cx="192" cy="372"/>
              </a:xfrm>
            </p:grpSpPr>
            <p:sp>
              <p:nvSpPr>
                <p:cNvPr id="41" name="Freeform 110"/>
                <p:cNvSpPr>
                  <a:spLocks/>
                </p:cNvSpPr>
                <p:nvPr/>
              </p:nvSpPr>
              <p:spPr bwMode="auto">
                <a:xfrm rot="1267700">
                  <a:off x="528" y="2688"/>
                  <a:ext cx="192" cy="372"/>
                </a:xfrm>
                <a:custGeom>
                  <a:avLst/>
                  <a:gdLst>
                    <a:gd name="T0" fmla="*/ 90 w 205"/>
                    <a:gd name="T1" fmla="*/ 82 h 491"/>
                    <a:gd name="T2" fmla="*/ 6 w 205"/>
                    <a:gd name="T3" fmla="*/ 327 h 491"/>
                    <a:gd name="T4" fmla="*/ 72 w 205"/>
                    <a:gd name="T5" fmla="*/ 482 h 491"/>
                    <a:gd name="T6" fmla="*/ 143 w 205"/>
                    <a:gd name="T7" fmla="*/ 470 h 491"/>
                    <a:gd name="T8" fmla="*/ 171 w 205"/>
                    <a:gd name="T9" fmla="*/ 364 h 491"/>
                    <a:gd name="T10" fmla="*/ 189 w 205"/>
                    <a:gd name="T11" fmla="*/ 153 h 491"/>
                    <a:gd name="T12" fmla="*/ 198 w 205"/>
                    <a:gd name="T13" fmla="*/ 106 h 491"/>
                    <a:gd name="T14" fmla="*/ 132 w 205"/>
                    <a:gd name="T15" fmla="*/ 0 h 491"/>
                    <a:gd name="T16" fmla="*/ 98 w 205"/>
                    <a:gd name="T17" fmla="*/ 35 h 491"/>
                    <a:gd name="T18" fmla="*/ 90 w 205"/>
                    <a:gd name="T19" fmla="*/ 82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491">
                      <a:moveTo>
                        <a:pt x="90" y="82"/>
                      </a:moveTo>
                      <a:cubicBezTo>
                        <a:pt x="81" y="174"/>
                        <a:pt x="48" y="258"/>
                        <a:pt x="6" y="327"/>
                      </a:cubicBezTo>
                      <a:cubicBezTo>
                        <a:pt x="18" y="491"/>
                        <a:pt x="0" y="421"/>
                        <a:pt x="72" y="482"/>
                      </a:cubicBezTo>
                      <a:cubicBezTo>
                        <a:pt x="95" y="478"/>
                        <a:pt x="121" y="482"/>
                        <a:pt x="143" y="470"/>
                      </a:cubicBezTo>
                      <a:cubicBezTo>
                        <a:pt x="144" y="468"/>
                        <a:pt x="169" y="374"/>
                        <a:pt x="171" y="364"/>
                      </a:cubicBezTo>
                      <a:cubicBezTo>
                        <a:pt x="174" y="289"/>
                        <a:pt x="182" y="226"/>
                        <a:pt x="189" y="153"/>
                      </a:cubicBezTo>
                      <a:cubicBezTo>
                        <a:pt x="190" y="139"/>
                        <a:pt x="196" y="120"/>
                        <a:pt x="198" y="106"/>
                      </a:cubicBezTo>
                      <a:cubicBezTo>
                        <a:pt x="205" y="9"/>
                        <a:pt x="191" y="14"/>
                        <a:pt x="132" y="0"/>
                      </a:cubicBezTo>
                      <a:cubicBezTo>
                        <a:pt x="126" y="15"/>
                        <a:pt x="103" y="19"/>
                        <a:pt x="98" y="35"/>
                      </a:cubicBezTo>
                      <a:cubicBezTo>
                        <a:pt x="94" y="50"/>
                        <a:pt x="90" y="82"/>
                        <a:pt x="90" y="82"/>
                      </a:cubicBezTo>
                      <a:close/>
                    </a:path>
                  </a:pathLst>
                </a:cu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3960"/>
                </a:p>
              </p:txBody>
            </p:sp>
            <p:grpSp>
              <p:nvGrpSpPr>
                <p:cNvPr id="42" name="Group 111"/>
                <p:cNvGrpSpPr>
                  <a:grpSpLocks/>
                </p:cNvGrpSpPr>
                <p:nvPr/>
              </p:nvGrpSpPr>
              <p:grpSpPr bwMode="auto">
                <a:xfrm>
                  <a:off x="528" y="2880"/>
                  <a:ext cx="96" cy="96"/>
                  <a:chOff x="432" y="912"/>
                  <a:chExt cx="816" cy="768"/>
                </a:xfrm>
              </p:grpSpPr>
              <p:sp>
                <p:nvSpPr>
                  <p:cNvPr id="43" name="AutoShape 112"/>
                  <p:cNvSpPr>
                    <a:spLocks noChangeArrowheads="1"/>
                  </p:cNvSpPr>
                  <p:nvPr/>
                </p:nvSpPr>
                <p:spPr bwMode="auto">
                  <a:xfrm>
                    <a:off x="432" y="912"/>
                    <a:ext cx="816" cy="76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960"/>
                  </a:p>
                </p:txBody>
              </p:sp>
              <p:sp>
                <p:nvSpPr>
                  <p:cNvPr id="44" name="AutoShape 113"/>
                  <p:cNvSpPr>
                    <a:spLocks noChangeArrowheads="1"/>
                  </p:cNvSpPr>
                  <p:nvPr/>
                </p:nvSpPr>
                <p:spPr bwMode="auto">
                  <a:xfrm>
                    <a:off x="432" y="912"/>
                    <a:ext cx="816" cy="768"/>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960"/>
                  </a:p>
                </p:txBody>
              </p:sp>
            </p:grpSp>
          </p:grpSp>
          <p:grpSp>
            <p:nvGrpSpPr>
              <p:cNvPr id="31" name="Group 114"/>
              <p:cNvGrpSpPr>
                <a:grpSpLocks/>
              </p:cNvGrpSpPr>
              <p:nvPr/>
            </p:nvGrpSpPr>
            <p:grpSpPr bwMode="auto">
              <a:xfrm>
                <a:off x="1680" y="3072"/>
                <a:ext cx="192" cy="372"/>
                <a:chOff x="528" y="2688"/>
                <a:chExt cx="192" cy="372"/>
              </a:xfrm>
            </p:grpSpPr>
            <p:sp>
              <p:nvSpPr>
                <p:cNvPr id="37" name="Freeform 115"/>
                <p:cNvSpPr>
                  <a:spLocks/>
                </p:cNvSpPr>
                <p:nvPr/>
              </p:nvSpPr>
              <p:spPr bwMode="auto">
                <a:xfrm rot="1267700">
                  <a:off x="528" y="2688"/>
                  <a:ext cx="192" cy="372"/>
                </a:xfrm>
                <a:custGeom>
                  <a:avLst/>
                  <a:gdLst>
                    <a:gd name="T0" fmla="*/ 90 w 205"/>
                    <a:gd name="T1" fmla="*/ 82 h 491"/>
                    <a:gd name="T2" fmla="*/ 6 w 205"/>
                    <a:gd name="T3" fmla="*/ 327 h 491"/>
                    <a:gd name="T4" fmla="*/ 72 w 205"/>
                    <a:gd name="T5" fmla="*/ 482 h 491"/>
                    <a:gd name="T6" fmla="*/ 143 w 205"/>
                    <a:gd name="T7" fmla="*/ 470 h 491"/>
                    <a:gd name="T8" fmla="*/ 171 w 205"/>
                    <a:gd name="T9" fmla="*/ 364 h 491"/>
                    <a:gd name="T10" fmla="*/ 189 w 205"/>
                    <a:gd name="T11" fmla="*/ 153 h 491"/>
                    <a:gd name="T12" fmla="*/ 198 w 205"/>
                    <a:gd name="T13" fmla="*/ 106 h 491"/>
                    <a:gd name="T14" fmla="*/ 132 w 205"/>
                    <a:gd name="T15" fmla="*/ 0 h 491"/>
                    <a:gd name="T16" fmla="*/ 98 w 205"/>
                    <a:gd name="T17" fmla="*/ 35 h 491"/>
                    <a:gd name="T18" fmla="*/ 90 w 205"/>
                    <a:gd name="T19" fmla="*/ 82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491">
                      <a:moveTo>
                        <a:pt x="90" y="82"/>
                      </a:moveTo>
                      <a:cubicBezTo>
                        <a:pt x="81" y="174"/>
                        <a:pt x="48" y="258"/>
                        <a:pt x="6" y="327"/>
                      </a:cubicBezTo>
                      <a:cubicBezTo>
                        <a:pt x="18" y="491"/>
                        <a:pt x="0" y="421"/>
                        <a:pt x="72" y="482"/>
                      </a:cubicBezTo>
                      <a:cubicBezTo>
                        <a:pt x="95" y="478"/>
                        <a:pt x="121" y="482"/>
                        <a:pt x="143" y="470"/>
                      </a:cubicBezTo>
                      <a:cubicBezTo>
                        <a:pt x="144" y="468"/>
                        <a:pt x="169" y="374"/>
                        <a:pt x="171" y="364"/>
                      </a:cubicBezTo>
                      <a:cubicBezTo>
                        <a:pt x="174" y="289"/>
                        <a:pt x="182" y="226"/>
                        <a:pt x="189" y="153"/>
                      </a:cubicBezTo>
                      <a:cubicBezTo>
                        <a:pt x="190" y="139"/>
                        <a:pt x="196" y="120"/>
                        <a:pt x="198" y="106"/>
                      </a:cubicBezTo>
                      <a:cubicBezTo>
                        <a:pt x="205" y="9"/>
                        <a:pt x="191" y="14"/>
                        <a:pt x="132" y="0"/>
                      </a:cubicBezTo>
                      <a:cubicBezTo>
                        <a:pt x="126" y="15"/>
                        <a:pt x="103" y="19"/>
                        <a:pt x="98" y="35"/>
                      </a:cubicBezTo>
                      <a:cubicBezTo>
                        <a:pt x="94" y="50"/>
                        <a:pt x="90" y="82"/>
                        <a:pt x="90" y="82"/>
                      </a:cubicBezTo>
                      <a:close/>
                    </a:path>
                  </a:pathLst>
                </a:cu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3960"/>
                </a:p>
              </p:txBody>
            </p:sp>
            <p:grpSp>
              <p:nvGrpSpPr>
                <p:cNvPr id="38" name="Group 116"/>
                <p:cNvGrpSpPr>
                  <a:grpSpLocks/>
                </p:cNvGrpSpPr>
                <p:nvPr/>
              </p:nvGrpSpPr>
              <p:grpSpPr bwMode="auto">
                <a:xfrm>
                  <a:off x="528" y="2880"/>
                  <a:ext cx="96" cy="96"/>
                  <a:chOff x="432" y="912"/>
                  <a:chExt cx="816" cy="768"/>
                </a:xfrm>
              </p:grpSpPr>
              <p:sp>
                <p:nvSpPr>
                  <p:cNvPr id="39" name="AutoShape 117"/>
                  <p:cNvSpPr>
                    <a:spLocks noChangeArrowheads="1"/>
                  </p:cNvSpPr>
                  <p:nvPr/>
                </p:nvSpPr>
                <p:spPr bwMode="auto">
                  <a:xfrm>
                    <a:off x="432" y="912"/>
                    <a:ext cx="816" cy="76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960"/>
                  </a:p>
                </p:txBody>
              </p:sp>
              <p:sp>
                <p:nvSpPr>
                  <p:cNvPr id="40" name="AutoShape 118"/>
                  <p:cNvSpPr>
                    <a:spLocks noChangeArrowheads="1"/>
                  </p:cNvSpPr>
                  <p:nvPr/>
                </p:nvSpPr>
                <p:spPr bwMode="auto">
                  <a:xfrm>
                    <a:off x="432" y="912"/>
                    <a:ext cx="816" cy="768"/>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960"/>
                  </a:p>
                </p:txBody>
              </p:sp>
            </p:grpSp>
          </p:grpSp>
          <p:grpSp>
            <p:nvGrpSpPr>
              <p:cNvPr id="32" name="Group 119"/>
              <p:cNvGrpSpPr>
                <a:grpSpLocks/>
              </p:cNvGrpSpPr>
              <p:nvPr/>
            </p:nvGrpSpPr>
            <p:grpSpPr bwMode="auto">
              <a:xfrm>
                <a:off x="1488" y="3216"/>
                <a:ext cx="192" cy="372"/>
                <a:chOff x="528" y="2688"/>
                <a:chExt cx="192" cy="372"/>
              </a:xfrm>
            </p:grpSpPr>
            <p:sp>
              <p:nvSpPr>
                <p:cNvPr id="33" name="Freeform 120"/>
                <p:cNvSpPr>
                  <a:spLocks/>
                </p:cNvSpPr>
                <p:nvPr/>
              </p:nvSpPr>
              <p:spPr bwMode="auto">
                <a:xfrm rot="1267700">
                  <a:off x="528" y="2688"/>
                  <a:ext cx="192" cy="372"/>
                </a:xfrm>
                <a:custGeom>
                  <a:avLst/>
                  <a:gdLst>
                    <a:gd name="T0" fmla="*/ 90 w 205"/>
                    <a:gd name="T1" fmla="*/ 82 h 491"/>
                    <a:gd name="T2" fmla="*/ 6 w 205"/>
                    <a:gd name="T3" fmla="*/ 327 h 491"/>
                    <a:gd name="T4" fmla="*/ 72 w 205"/>
                    <a:gd name="T5" fmla="*/ 482 h 491"/>
                    <a:gd name="T6" fmla="*/ 143 w 205"/>
                    <a:gd name="T7" fmla="*/ 470 h 491"/>
                    <a:gd name="T8" fmla="*/ 171 w 205"/>
                    <a:gd name="T9" fmla="*/ 364 h 491"/>
                    <a:gd name="T10" fmla="*/ 189 w 205"/>
                    <a:gd name="T11" fmla="*/ 153 h 491"/>
                    <a:gd name="T12" fmla="*/ 198 w 205"/>
                    <a:gd name="T13" fmla="*/ 106 h 491"/>
                    <a:gd name="T14" fmla="*/ 132 w 205"/>
                    <a:gd name="T15" fmla="*/ 0 h 491"/>
                    <a:gd name="T16" fmla="*/ 98 w 205"/>
                    <a:gd name="T17" fmla="*/ 35 h 491"/>
                    <a:gd name="T18" fmla="*/ 90 w 205"/>
                    <a:gd name="T19" fmla="*/ 82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491">
                      <a:moveTo>
                        <a:pt x="90" y="82"/>
                      </a:moveTo>
                      <a:cubicBezTo>
                        <a:pt x="81" y="174"/>
                        <a:pt x="48" y="258"/>
                        <a:pt x="6" y="327"/>
                      </a:cubicBezTo>
                      <a:cubicBezTo>
                        <a:pt x="18" y="491"/>
                        <a:pt x="0" y="421"/>
                        <a:pt x="72" y="482"/>
                      </a:cubicBezTo>
                      <a:cubicBezTo>
                        <a:pt x="95" y="478"/>
                        <a:pt x="121" y="482"/>
                        <a:pt x="143" y="470"/>
                      </a:cubicBezTo>
                      <a:cubicBezTo>
                        <a:pt x="144" y="468"/>
                        <a:pt x="169" y="374"/>
                        <a:pt x="171" y="364"/>
                      </a:cubicBezTo>
                      <a:cubicBezTo>
                        <a:pt x="174" y="289"/>
                        <a:pt x="182" y="226"/>
                        <a:pt x="189" y="153"/>
                      </a:cubicBezTo>
                      <a:cubicBezTo>
                        <a:pt x="190" y="139"/>
                        <a:pt x="196" y="120"/>
                        <a:pt x="198" y="106"/>
                      </a:cubicBezTo>
                      <a:cubicBezTo>
                        <a:pt x="205" y="9"/>
                        <a:pt x="191" y="14"/>
                        <a:pt x="132" y="0"/>
                      </a:cubicBezTo>
                      <a:cubicBezTo>
                        <a:pt x="126" y="15"/>
                        <a:pt x="103" y="19"/>
                        <a:pt x="98" y="35"/>
                      </a:cubicBezTo>
                      <a:cubicBezTo>
                        <a:pt x="94" y="50"/>
                        <a:pt x="90" y="82"/>
                        <a:pt x="90" y="82"/>
                      </a:cubicBezTo>
                      <a:close/>
                    </a:path>
                  </a:pathLst>
                </a:cu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3960"/>
                </a:p>
              </p:txBody>
            </p:sp>
            <p:grpSp>
              <p:nvGrpSpPr>
                <p:cNvPr id="34" name="Group 121"/>
                <p:cNvGrpSpPr>
                  <a:grpSpLocks/>
                </p:cNvGrpSpPr>
                <p:nvPr/>
              </p:nvGrpSpPr>
              <p:grpSpPr bwMode="auto">
                <a:xfrm>
                  <a:off x="528" y="2880"/>
                  <a:ext cx="96" cy="96"/>
                  <a:chOff x="432" y="912"/>
                  <a:chExt cx="816" cy="768"/>
                </a:xfrm>
              </p:grpSpPr>
              <p:sp>
                <p:nvSpPr>
                  <p:cNvPr id="35" name="AutoShape 122"/>
                  <p:cNvSpPr>
                    <a:spLocks noChangeArrowheads="1"/>
                  </p:cNvSpPr>
                  <p:nvPr/>
                </p:nvSpPr>
                <p:spPr bwMode="auto">
                  <a:xfrm>
                    <a:off x="432" y="912"/>
                    <a:ext cx="816" cy="76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960"/>
                  </a:p>
                </p:txBody>
              </p:sp>
              <p:sp>
                <p:nvSpPr>
                  <p:cNvPr id="36" name="AutoShape 123"/>
                  <p:cNvSpPr>
                    <a:spLocks noChangeArrowheads="1"/>
                  </p:cNvSpPr>
                  <p:nvPr/>
                </p:nvSpPr>
                <p:spPr bwMode="auto">
                  <a:xfrm>
                    <a:off x="432" y="912"/>
                    <a:ext cx="816" cy="768"/>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3960"/>
                  </a:p>
                </p:txBody>
              </p:sp>
            </p:grpSp>
          </p:grpSp>
        </p:grpSp>
      </p:grpSp>
      <p:grpSp>
        <p:nvGrpSpPr>
          <p:cNvPr id="130" name="Group 12"/>
          <p:cNvGrpSpPr>
            <a:grpSpLocks/>
          </p:cNvGrpSpPr>
          <p:nvPr/>
        </p:nvGrpSpPr>
        <p:grpSpPr bwMode="auto">
          <a:xfrm>
            <a:off x="8449267" y="1293885"/>
            <a:ext cx="1458103" cy="1824560"/>
            <a:chOff x="3936" y="192"/>
            <a:chExt cx="1388" cy="1624"/>
          </a:xfrm>
        </p:grpSpPr>
        <p:grpSp>
          <p:nvGrpSpPr>
            <p:cNvPr id="132" name="Group 13"/>
            <p:cNvGrpSpPr>
              <a:grpSpLocks/>
            </p:cNvGrpSpPr>
            <p:nvPr/>
          </p:nvGrpSpPr>
          <p:grpSpPr bwMode="auto">
            <a:xfrm>
              <a:off x="3936" y="1104"/>
              <a:ext cx="583" cy="712"/>
              <a:chOff x="3353" y="488"/>
              <a:chExt cx="803" cy="1042"/>
            </a:xfrm>
          </p:grpSpPr>
          <p:sp>
            <p:nvSpPr>
              <p:cNvPr id="135" name="Freeform 14"/>
              <p:cNvSpPr>
                <a:spLocks/>
              </p:cNvSpPr>
              <p:nvPr/>
            </p:nvSpPr>
            <p:spPr bwMode="auto">
              <a:xfrm>
                <a:off x="3535" y="610"/>
                <a:ext cx="455" cy="455"/>
              </a:xfrm>
              <a:custGeom>
                <a:avLst/>
                <a:gdLst>
                  <a:gd name="T0" fmla="*/ 3412 w 6823"/>
                  <a:gd name="T1" fmla="*/ 0 h 6816"/>
                  <a:gd name="T2" fmla="*/ 4095 w 6823"/>
                  <a:gd name="T3" fmla="*/ 65 h 6816"/>
                  <a:gd name="T4" fmla="*/ 4735 w 6823"/>
                  <a:gd name="T5" fmla="*/ 268 h 6816"/>
                  <a:gd name="T6" fmla="*/ 5313 w 6823"/>
                  <a:gd name="T7" fmla="*/ 579 h 6816"/>
                  <a:gd name="T8" fmla="*/ 5820 w 6823"/>
                  <a:gd name="T9" fmla="*/ 999 h 6816"/>
                  <a:gd name="T10" fmla="*/ 6232 w 6823"/>
                  <a:gd name="T11" fmla="*/ 1496 h 6816"/>
                  <a:gd name="T12" fmla="*/ 6552 w 6823"/>
                  <a:gd name="T13" fmla="*/ 2080 h 6816"/>
                  <a:gd name="T14" fmla="*/ 6753 w 6823"/>
                  <a:gd name="T15" fmla="*/ 2718 h 6816"/>
                  <a:gd name="T16" fmla="*/ 6823 w 6823"/>
                  <a:gd name="T17" fmla="*/ 3410 h 6816"/>
                  <a:gd name="T18" fmla="*/ 6753 w 6823"/>
                  <a:gd name="T19" fmla="*/ 4093 h 6816"/>
                  <a:gd name="T20" fmla="*/ 6552 w 6823"/>
                  <a:gd name="T21" fmla="*/ 4731 h 6816"/>
                  <a:gd name="T22" fmla="*/ 6232 w 6823"/>
                  <a:gd name="T23" fmla="*/ 5309 h 6816"/>
                  <a:gd name="T24" fmla="*/ 5820 w 6823"/>
                  <a:gd name="T25" fmla="*/ 5817 h 6816"/>
                  <a:gd name="T26" fmla="*/ 5313 w 6823"/>
                  <a:gd name="T27" fmla="*/ 6228 h 6816"/>
                  <a:gd name="T28" fmla="*/ 4735 w 6823"/>
                  <a:gd name="T29" fmla="*/ 6543 h 6816"/>
                  <a:gd name="T30" fmla="*/ 4095 w 6823"/>
                  <a:gd name="T31" fmla="*/ 6746 h 6816"/>
                  <a:gd name="T32" fmla="*/ 3412 w 6823"/>
                  <a:gd name="T33" fmla="*/ 6816 h 6816"/>
                  <a:gd name="T34" fmla="*/ 2720 w 6823"/>
                  <a:gd name="T35" fmla="*/ 6746 h 6816"/>
                  <a:gd name="T36" fmla="*/ 2080 w 6823"/>
                  <a:gd name="T37" fmla="*/ 6543 h 6816"/>
                  <a:gd name="T38" fmla="*/ 1499 w 6823"/>
                  <a:gd name="T39" fmla="*/ 6228 h 6816"/>
                  <a:gd name="T40" fmla="*/ 999 w 6823"/>
                  <a:gd name="T41" fmla="*/ 5817 h 6816"/>
                  <a:gd name="T42" fmla="*/ 580 w 6823"/>
                  <a:gd name="T43" fmla="*/ 5309 h 6816"/>
                  <a:gd name="T44" fmla="*/ 267 w 6823"/>
                  <a:gd name="T45" fmla="*/ 4731 h 6816"/>
                  <a:gd name="T46" fmla="*/ 67 w 6823"/>
                  <a:gd name="T47" fmla="*/ 4093 h 6816"/>
                  <a:gd name="T48" fmla="*/ 0 w 6823"/>
                  <a:gd name="T49" fmla="*/ 3410 h 6816"/>
                  <a:gd name="T50" fmla="*/ 67 w 6823"/>
                  <a:gd name="T51" fmla="*/ 2718 h 6816"/>
                  <a:gd name="T52" fmla="*/ 267 w 6823"/>
                  <a:gd name="T53" fmla="*/ 2080 h 6816"/>
                  <a:gd name="T54" fmla="*/ 580 w 6823"/>
                  <a:gd name="T55" fmla="*/ 1496 h 6816"/>
                  <a:gd name="T56" fmla="*/ 999 w 6823"/>
                  <a:gd name="T57" fmla="*/ 999 h 6816"/>
                  <a:gd name="T58" fmla="*/ 1499 w 6823"/>
                  <a:gd name="T59" fmla="*/ 579 h 6816"/>
                  <a:gd name="T60" fmla="*/ 2080 w 6823"/>
                  <a:gd name="T61" fmla="*/ 268 h 6816"/>
                  <a:gd name="T62" fmla="*/ 2720 w 6823"/>
                  <a:gd name="T63" fmla="*/ 65 h 6816"/>
                  <a:gd name="T64" fmla="*/ 3412 w 6823"/>
                  <a:gd name="T65" fmla="*/ 0 h 6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23" h="6816">
                    <a:moveTo>
                      <a:pt x="3412" y="0"/>
                    </a:moveTo>
                    <a:lnTo>
                      <a:pt x="4095" y="65"/>
                    </a:lnTo>
                    <a:lnTo>
                      <a:pt x="4735" y="268"/>
                    </a:lnTo>
                    <a:lnTo>
                      <a:pt x="5313" y="579"/>
                    </a:lnTo>
                    <a:lnTo>
                      <a:pt x="5820" y="999"/>
                    </a:lnTo>
                    <a:lnTo>
                      <a:pt x="6232" y="1496"/>
                    </a:lnTo>
                    <a:lnTo>
                      <a:pt x="6552" y="2080"/>
                    </a:lnTo>
                    <a:lnTo>
                      <a:pt x="6753" y="2718"/>
                    </a:lnTo>
                    <a:lnTo>
                      <a:pt x="6823" y="3410"/>
                    </a:lnTo>
                    <a:lnTo>
                      <a:pt x="6753" y="4093"/>
                    </a:lnTo>
                    <a:lnTo>
                      <a:pt x="6552" y="4731"/>
                    </a:lnTo>
                    <a:lnTo>
                      <a:pt x="6232" y="5309"/>
                    </a:lnTo>
                    <a:lnTo>
                      <a:pt x="5820" y="5817"/>
                    </a:lnTo>
                    <a:lnTo>
                      <a:pt x="5313" y="6228"/>
                    </a:lnTo>
                    <a:lnTo>
                      <a:pt x="4735" y="6543"/>
                    </a:lnTo>
                    <a:lnTo>
                      <a:pt x="4095" y="6746"/>
                    </a:lnTo>
                    <a:lnTo>
                      <a:pt x="3412" y="6816"/>
                    </a:lnTo>
                    <a:lnTo>
                      <a:pt x="2720" y="6746"/>
                    </a:lnTo>
                    <a:lnTo>
                      <a:pt x="2080" y="6543"/>
                    </a:lnTo>
                    <a:lnTo>
                      <a:pt x="1499" y="6228"/>
                    </a:lnTo>
                    <a:lnTo>
                      <a:pt x="999" y="5817"/>
                    </a:lnTo>
                    <a:lnTo>
                      <a:pt x="580" y="5309"/>
                    </a:lnTo>
                    <a:lnTo>
                      <a:pt x="267" y="4731"/>
                    </a:lnTo>
                    <a:lnTo>
                      <a:pt x="67" y="4093"/>
                    </a:lnTo>
                    <a:lnTo>
                      <a:pt x="0" y="3410"/>
                    </a:lnTo>
                    <a:lnTo>
                      <a:pt x="67" y="2718"/>
                    </a:lnTo>
                    <a:lnTo>
                      <a:pt x="267" y="2080"/>
                    </a:lnTo>
                    <a:lnTo>
                      <a:pt x="580" y="1496"/>
                    </a:lnTo>
                    <a:lnTo>
                      <a:pt x="999" y="999"/>
                    </a:lnTo>
                    <a:lnTo>
                      <a:pt x="1499" y="579"/>
                    </a:lnTo>
                    <a:lnTo>
                      <a:pt x="2080" y="268"/>
                    </a:lnTo>
                    <a:lnTo>
                      <a:pt x="2720" y="65"/>
                    </a:lnTo>
                    <a:lnTo>
                      <a:pt x="3412" y="0"/>
                    </a:lnTo>
                    <a:close/>
                  </a:path>
                </a:pathLst>
              </a:custGeom>
              <a:solidFill>
                <a:srgbClr val="FFE83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136" name="Freeform 15"/>
              <p:cNvSpPr>
                <a:spLocks/>
              </p:cNvSpPr>
              <p:nvPr/>
            </p:nvSpPr>
            <p:spPr bwMode="auto">
              <a:xfrm>
                <a:off x="3756" y="631"/>
                <a:ext cx="234" cy="436"/>
              </a:xfrm>
              <a:custGeom>
                <a:avLst/>
                <a:gdLst>
                  <a:gd name="T0" fmla="*/ 179 w 3498"/>
                  <a:gd name="T1" fmla="*/ 0 h 6539"/>
                  <a:gd name="T2" fmla="*/ 673 w 3498"/>
                  <a:gd name="T3" fmla="*/ 1602 h 6539"/>
                  <a:gd name="T4" fmla="*/ 858 w 3498"/>
                  <a:gd name="T5" fmla="*/ 3090 h 6539"/>
                  <a:gd name="T6" fmla="*/ 121 w 3498"/>
                  <a:gd name="T7" fmla="*/ 3209 h 6539"/>
                  <a:gd name="T8" fmla="*/ 551 w 3498"/>
                  <a:gd name="T9" fmla="*/ 4074 h 6539"/>
                  <a:gd name="T10" fmla="*/ 551 w 3498"/>
                  <a:gd name="T11" fmla="*/ 5304 h 6539"/>
                  <a:gd name="T12" fmla="*/ 0 w 3498"/>
                  <a:gd name="T13" fmla="*/ 6539 h 6539"/>
                  <a:gd name="T14" fmla="*/ 2027 w 3498"/>
                  <a:gd name="T15" fmla="*/ 6049 h 6539"/>
                  <a:gd name="T16" fmla="*/ 3381 w 3498"/>
                  <a:gd name="T17" fmla="*/ 4320 h 6539"/>
                  <a:gd name="T18" fmla="*/ 3498 w 3498"/>
                  <a:gd name="T19" fmla="*/ 2530 h 6539"/>
                  <a:gd name="T20" fmla="*/ 2767 w 3498"/>
                  <a:gd name="T21" fmla="*/ 866 h 6539"/>
                  <a:gd name="T22" fmla="*/ 1226 w 3498"/>
                  <a:gd name="T23" fmla="*/ 245 h 6539"/>
                  <a:gd name="T24" fmla="*/ 179 w 3498"/>
                  <a:gd name="T25" fmla="*/ 0 h 6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98" h="6539">
                    <a:moveTo>
                      <a:pt x="179" y="0"/>
                    </a:moveTo>
                    <a:lnTo>
                      <a:pt x="673" y="1602"/>
                    </a:lnTo>
                    <a:lnTo>
                      <a:pt x="858" y="3090"/>
                    </a:lnTo>
                    <a:lnTo>
                      <a:pt x="121" y="3209"/>
                    </a:lnTo>
                    <a:lnTo>
                      <a:pt x="551" y="4074"/>
                    </a:lnTo>
                    <a:lnTo>
                      <a:pt x="551" y="5304"/>
                    </a:lnTo>
                    <a:lnTo>
                      <a:pt x="0" y="6539"/>
                    </a:lnTo>
                    <a:lnTo>
                      <a:pt x="2027" y="6049"/>
                    </a:lnTo>
                    <a:lnTo>
                      <a:pt x="3381" y="4320"/>
                    </a:lnTo>
                    <a:lnTo>
                      <a:pt x="3498" y="2530"/>
                    </a:lnTo>
                    <a:lnTo>
                      <a:pt x="2767" y="866"/>
                    </a:lnTo>
                    <a:lnTo>
                      <a:pt x="1226" y="245"/>
                    </a:lnTo>
                    <a:lnTo>
                      <a:pt x="179" y="0"/>
                    </a:lnTo>
                    <a:close/>
                  </a:path>
                </a:pathLst>
              </a:custGeom>
              <a:solidFill>
                <a:srgbClr val="B0CF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137" name="Freeform 16"/>
              <p:cNvSpPr>
                <a:spLocks/>
              </p:cNvSpPr>
              <p:nvPr/>
            </p:nvSpPr>
            <p:spPr bwMode="auto">
              <a:xfrm>
                <a:off x="3386" y="1376"/>
                <a:ext cx="770" cy="154"/>
              </a:xfrm>
              <a:custGeom>
                <a:avLst/>
                <a:gdLst>
                  <a:gd name="T0" fmla="*/ 4387 w 11556"/>
                  <a:gd name="T1" fmla="*/ 2233 h 2315"/>
                  <a:gd name="T2" fmla="*/ 4751 w 11556"/>
                  <a:gd name="T3" fmla="*/ 2119 h 2315"/>
                  <a:gd name="T4" fmla="*/ 5136 w 11556"/>
                  <a:gd name="T5" fmla="*/ 2027 h 2315"/>
                  <a:gd name="T6" fmla="*/ 5990 w 11556"/>
                  <a:gd name="T7" fmla="*/ 1755 h 2315"/>
                  <a:gd name="T8" fmla="*/ 6857 w 11556"/>
                  <a:gd name="T9" fmla="*/ 1498 h 2315"/>
                  <a:gd name="T10" fmla="*/ 7610 w 11556"/>
                  <a:gd name="T11" fmla="*/ 1274 h 2315"/>
                  <a:gd name="T12" fmla="*/ 8136 w 11556"/>
                  <a:gd name="T13" fmla="*/ 1352 h 2315"/>
                  <a:gd name="T14" fmla="*/ 8647 w 11556"/>
                  <a:gd name="T15" fmla="*/ 1549 h 2315"/>
                  <a:gd name="T16" fmla="*/ 8853 w 11556"/>
                  <a:gd name="T17" fmla="*/ 1619 h 2315"/>
                  <a:gd name="T18" fmla="*/ 9704 w 11556"/>
                  <a:gd name="T19" fmla="*/ 1344 h 2315"/>
                  <a:gd name="T20" fmla="*/ 10606 w 11556"/>
                  <a:gd name="T21" fmla="*/ 1152 h 2315"/>
                  <a:gd name="T22" fmla="*/ 11254 w 11556"/>
                  <a:gd name="T23" fmla="*/ 1007 h 2315"/>
                  <a:gd name="T24" fmla="*/ 11381 w 11556"/>
                  <a:gd name="T25" fmla="*/ 976 h 2315"/>
                  <a:gd name="T26" fmla="*/ 11481 w 11556"/>
                  <a:gd name="T27" fmla="*/ 911 h 2315"/>
                  <a:gd name="T28" fmla="*/ 11543 w 11556"/>
                  <a:gd name="T29" fmla="*/ 814 h 2315"/>
                  <a:gd name="T30" fmla="*/ 11551 w 11556"/>
                  <a:gd name="T31" fmla="*/ 687 h 2315"/>
                  <a:gd name="T32" fmla="*/ 11516 w 11556"/>
                  <a:gd name="T33" fmla="*/ 568 h 2315"/>
                  <a:gd name="T34" fmla="*/ 11441 w 11556"/>
                  <a:gd name="T35" fmla="*/ 460 h 2315"/>
                  <a:gd name="T36" fmla="*/ 11381 w 11556"/>
                  <a:gd name="T37" fmla="*/ 355 h 2315"/>
                  <a:gd name="T38" fmla="*/ 11056 w 11556"/>
                  <a:gd name="T39" fmla="*/ 324 h 2315"/>
                  <a:gd name="T40" fmla="*/ 10044 w 11556"/>
                  <a:gd name="T41" fmla="*/ 538 h 2315"/>
                  <a:gd name="T42" fmla="*/ 9038 w 11556"/>
                  <a:gd name="T43" fmla="*/ 477 h 2315"/>
                  <a:gd name="T44" fmla="*/ 8491 w 11556"/>
                  <a:gd name="T45" fmla="*/ 205 h 2315"/>
                  <a:gd name="T46" fmla="*/ 8101 w 11556"/>
                  <a:gd name="T47" fmla="*/ 40 h 2315"/>
                  <a:gd name="T48" fmla="*/ 7698 w 11556"/>
                  <a:gd name="T49" fmla="*/ 30 h 2315"/>
                  <a:gd name="T50" fmla="*/ 6821 w 11556"/>
                  <a:gd name="T51" fmla="*/ 289 h 2315"/>
                  <a:gd name="T52" fmla="*/ 5951 w 11556"/>
                  <a:gd name="T53" fmla="*/ 517 h 2315"/>
                  <a:gd name="T54" fmla="*/ 5272 w 11556"/>
                  <a:gd name="T55" fmla="*/ 736 h 2315"/>
                  <a:gd name="T56" fmla="*/ 4978 w 11556"/>
                  <a:gd name="T57" fmla="*/ 809 h 2315"/>
                  <a:gd name="T58" fmla="*/ 4690 w 11556"/>
                  <a:gd name="T59" fmla="*/ 871 h 2315"/>
                  <a:gd name="T60" fmla="*/ 4016 w 11556"/>
                  <a:gd name="T61" fmla="*/ 778 h 2315"/>
                  <a:gd name="T62" fmla="*/ 3214 w 11556"/>
                  <a:gd name="T63" fmla="*/ 433 h 2315"/>
                  <a:gd name="T64" fmla="*/ 2438 w 11556"/>
                  <a:gd name="T65" fmla="*/ 78 h 2315"/>
                  <a:gd name="T66" fmla="*/ 1660 w 11556"/>
                  <a:gd name="T67" fmla="*/ 153 h 2315"/>
                  <a:gd name="T68" fmla="*/ 910 w 11556"/>
                  <a:gd name="T69" fmla="*/ 428 h 2315"/>
                  <a:gd name="T70" fmla="*/ 372 w 11556"/>
                  <a:gd name="T71" fmla="*/ 596 h 2315"/>
                  <a:gd name="T72" fmla="*/ 249 w 11556"/>
                  <a:gd name="T73" fmla="*/ 652 h 2315"/>
                  <a:gd name="T74" fmla="*/ 118 w 11556"/>
                  <a:gd name="T75" fmla="*/ 692 h 2315"/>
                  <a:gd name="T76" fmla="*/ 48 w 11556"/>
                  <a:gd name="T77" fmla="*/ 731 h 2315"/>
                  <a:gd name="T78" fmla="*/ 8 w 11556"/>
                  <a:gd name="T79" fmla="*/ 1002 h 2315"/>
                  <a:gd name="T80" fmla="*/ 0 w 11556"/>
                  <a:gd name="T81" fmla="*/ 1282 h 2315"/>
                  <a:gd name="T82" fmla="*/ 4 w 11556"/>
                  <a:gd name="T83" fmla="*/ 1505 h 2315"/>
                  <a:gd name="T84" fmla="*/ 22 w 11556"/>
                  <a:gd name="T85" fmla="*/ 1624 h 2315"/>
                  <a:gd name="T86" fmla="*/ 30 w 11556"/>
                  <a:gd name="T87" fmla="*/ 1715 h 2315"/>
                  <a:gd name="T88" fmla="*/ 35 w 11556"/>
                  <a:gd name="T89" fmla="*/ 1794 h 2315"/>
                  <a:gd name="T90" fmla="*/ 48 w 11556"/>
                  <a:gd name="T91" fmla="*/ 1848 h 2315"/>
                  <a:gd name="T92" fmla="*/ 135 w 11556"/>
                  <a:gd name="T93" fmla="*/ 1865 h 2315"/>
                  <a:gd name="T94" fmla="*/ 845 w 11556"/>
                  <a:gd name="T95" fmla="*/ 1707 h 2315"/>
                  <a:gd name="T96" fmla="*/ 1489 w 11556"/>
                  <a:gd name="T97" fmla="*/ 1580 h 2315"/>
                  <a:gd name="T98" fmla="*/ 2142 w 11556"/>
                  <a:gd name="T99" fmla="*/ 1444 h 2315"/>
                  <a:gd name="T100" fmla="*/ 2232 w 11556"/>
                  <a:gd name="T101" fmla="*/ 1400 h 2315"/>
                  <a:gd name="T102" fmla="*/ 2328 w 11556"/>
                  <a:gd name="T103" fmla="*/ 1388 h 2315"/>
                  <a:gd name="T104" fmla="*/ 2517 w 11556"/>
                  <a:gd name="T105" fmla="*/ 1492 h 2315"/>
                  <a:gd name="T106" fmla="*/ 2952 w 11556"/>
                  <a:gd name="T107" fmla="*/ 1738 h 2315"/>
                  <a:gd name="T108" fmla="*/ 3411 w 11556"/>
                  <a:gd name="T109" fmla="*/ 1956 h 2315"/>
                  <a:gd name="T110" fmla="*/ 3700 w 11556"/>
                  <a:gd name="T111" fmla="*/ 2113 h 2315"/>
                  <a:gd name="T112" fmla="*/ 3920 w 11556"/>
                  <a:gd name="T113" fmla="*/ 2198 h 2315"/>
                  <a:gd name="T114" fmla="*/ 4130 w 11556"/>
                  <a:gd name="T115" fmla="*/ 2294 h 2315"/>
                  <a:gd name="T116" fmla="*/ 4151 w 11556"/>
                  <a:gd name="T117"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556" h="2315">
                    <a:moveTo>
                      <a:pt x="4160" y="2311"/>
                    </a:moveTo>
                    <a:lnTo>
                      <a:pt x="4270" y="2272"/>
                    </a:lnTo>
                    <a:lnTo>
                      <a:pt x="4387" y="2233"/>
                    </a:lnTo>
                    <a:lnTo>
                      <a:pt x="4506" y="2193"/>
                    </a:lnTo>
                    <a:lnTo>
                      <a:pt x="4628" y="2158"/>
                    </a:lnTo>
                    <a:lnTo>
                      <a:pt x="4751" y="2119"/>
                    </a:lnTo>
                    <a:lnTo>
                      <a:pt x="4878" y="2083"/>
                    </a:lnTo>
                    <a:lnTo>
                      <a:pt x="5005" y="2053"/>
                    </a:lnTo>
                    <a:lnTo>
                      <a:pt x="5136" y="2027"/>
                    </a:lnTo>
                    <a:lnTo>
                      <a:pt x="5421" y="1930"/>
                    </a:lnTo>
                    <a:lnTo>
                      <a:pt x="5705" y="1842"/>
                    </a:lnTo>
                    <a:lnTo>
                      <a:pt x="5990" y="1755"/>
                    </a:lnTo>
                    <a:lnTo>
                      <a:pt x="6279" y="1673"/>
                    </a:lnTo>
                    <a:lnTo>
                      <a:pt x="6568" y="1584"/>
                    </a:lnTo>
                    <a:lnTo>
                      <a:pt x="6857" y="1498"/>
                    </a:lnTo>
                    <a:lnTo>
                      <a:pt x="7146" y="1409"/>
                    </a:lnTo>
                    <a:lnTo>
                      <a:pt x="7439" y="1322"/>
                    </a:lnTo>
                    <a:lnTo>
                      <a:pt x="7610" y="1274"/>
                    </a:lnTo>
                    <a:lnTo>
                      <a:pt x="7785" y="1269"/>
                    </a:lnTo>
                    <a:lnTo>
                      <a:pt x="7961" y="1299"/>
                    </a:lnTo>
                    <a:lnTo>
                      <a:pt x="8136" y="1352"/>
                    </a:lnTo>
                    <a:lnTo>
                      <a:pt x="8307" y="1413"/>
                    </a:lnTo>
                    <a:lnTo>
                      <a:pt x="8478" y="1484"/>
                    </a:lnTo>
                    <a:lnTo>
                      <a:pt x="8647" y="1549"/>
                    </a:lnTo>
                    <a:lnTo>
                      <a:pt x="8818" y="1602"/>
                    </a:lnTo>
                    <a:lnTo>
                      <a:pt x="8842" y="1615"/>
                    </a:lnTo>
                    <a:lnTo>
                      <a:pt x="8853" y="1619"/>
                    </a:lnTo>
                    <a:lnTo>
                      <a:pt x="9125" y="1509"/>
                    </a:lnTo>
                    <a:lnTo>
                      <a:pt x="9414" y="1423"/>
                    </a:lnTo>
                    <a:lnTo>
                      <a:pt x="9704" y="1344"/>
                    </a:lnTo>
                    <a:lnTo>
                      <a:pt x="10005" y="1278"/>
                    </a:lnTo>
                    <a:lnTo>
                      <a:pt x="10304" y="1213"/>
                    </a:lnTo>
                    <a:lnTo>
                      <a:pt x="10606" y="1152"/>
                    </a:lnTo>
                    <a:lnTo>
                      <a:pt x="10907" y="1081"/>
                    </a:lnTo>
                    <a:lnTo>
                      <a:pt x="11210" y="1015"/>
                    </a:lnTo>
                    <a:lnTo>
                      <a:pt x="11254" y="1007"/>
                    </a:lnTo>
                    <a:lnTo>
                      <a:pt x="11297" y="1002"/>
                    </a:lnTo>
                    <a:lnTo>
                      <a:pt x="11337" y="989"/>
                    </a:lnTo>
                    <a:lnTo>
                      <a:pt x="11381" y="976"/>
                    </a:lnTo>
                    <a:lnTo>
                      <a:pt x="11416" y="959"/>
                    </a:lnTo>
                    <a:lnTo>
                      <a:pt x="11451" y="936"/>
                    </a:lnTo>
                    <a:lnTo>
                      <a:pt x="11481" y="911"/>
                    </a:lnTo>
                    <a:lnTo>
                      <a:pt x="11516" y="888"/>
                    </a:lnTo>
                    <a:lnTo>
                      <a:pt x="11529" y="849"/>
                    </a:lnTo>
                    <a:lnTo>
                      <a:pt x="11543" y="814"/>
                    </a:lnTo>
                    <a:lnTo>
                      <a:pt x="11551" y="771"/>
                    </a:lnTo>
                    <a:lnTo>
                      <a:pt x="11556" y="731"/>
                    </a:lnTo>
                    <a:lnTo>
                      <a:pt x="11551" y="687"/>
                    </a:lnTo>
                    <a:lnTo>
                      <a:pt x="11543" y="643"/>
                    </a:lnTo>
                    <a:lnTo>
                      <a:pt x="11529" y="603"/>
                    </a:lnTo>
                    <a:lnTo>
                      <a:pt x="11516" y="568"/>
                    </a:lnTo>
                    <a:lnTo>
                      <a:pt x="11490" y="529"/>
                    </a:lnTo>
                    <a:lnTo>
                      <a:pt x="11468" y="494"/>
                    </a:lnTo>
                    <a:lnTo>
                      <a:pt x="11441" y="460"/>
                    </a:lnTo>
                    <a:lnTo>
                      <a:pt x="11420" y="428"/>
                    </a:lnTo>
                    <a:lnTo>
                      <a:pt x="11393" y="390"/>
                    </a:lnTo>
                    <a:lnTo>
                      <a:pt x="11381" y="355"/>
                    </a:lnTo>
                    <a:lnTo>
                      <a:pt x="11372" y="315"/>
                    </a:lnTo>
                    <a:lnTo>
                      <a:pt x="11376" y="271"/>
                    </a:lnTo>
                    <a:lnTo>
                      <a:pt x="11056" y="324"/>
                    </a:lnTo>
                    <a:lnTo>
                      <a:pt x="10727" y="397"/>
                    </a:lnTo>
                    <a:lnTo>
                      <a:pt x="10386" y="472"/>
                    </a:lnTo>
                    <a:lnTo>
                      <a:pt x="10044" y="538"/>
                    </a:lnTo>
                    <a:lnTo>
                      <a:pt x="9699" y="564"/>
                    </a:lnTo>
                    <a:lnTo>
                      <a:pt x="9362" y="551"/>
                    </a:lnTo>
                    <a:lnTo>
                      <a:pt x="9038" y="477"/>
                    </a:lnTo>
                    <a:lnTo>
                      <a:pt x="8736" y="328"/>
                    </a:lnTo>
                    <a:lnTo>
                      <a:pt x="8613" y="267"/>
                    </a:lnTo>
                    <a:lnTo>
                      <a:pt x="8491" y="205"/>
                    </a:lnTo>
                    <a:lnTo>
                      <a:pt x="8364" y="145"/>
                    </a:lnTo>
                    <a:lnTo>
                      <a:pt x="8237" y="87"/>
                    </a:lnTo>
                    <a:lnTo>
                      <a:pt x="8101" y="40"/>
                    </a:lnTo>
                    <a:lnTo>
                      <a:pt x="7965" y="8"/>
                    </a:lnTo>
                    <a:lnTo>
                      <a:pt x="7830" y="0"/>
                    </a:lnTo>
                    <a:lnTo>
                      <a:pt x="7698" y="30"/>
                    </a:lnTo>
                    <a:lnTo>
                      <a:pt x="7405" y="126"/>
                    </a:lnTo>
                    <a:lnTo>
                      <a:pt x="7115" y="211"/>
                    </a:lnTo>
                    <a:lnTo>
                      <a:pt x="6821" y="289"/>
                    </a:lnTo>
                    <a:lnTo>
                      <a:pt x="6533" y="368"/>
                    </a:lnTo>
                    <a:lnTo>
                      <a:pt x="6240" y="437"/>
                    </a:lnTo>
                    <a:lnTo>
                      <a:pt x="5951" y="517"/>
                    </a:lnTo>
                    <a:lnTo>
                      <a:pt x="5662" y="603"/>
                    </a:lnTo>
                    <a:lnTo>
                      <a:pt x="5377" y="709"/>
                    </a:lnTo>
                    <a:lnTo>
                      <a:pt x="5272" y="736"/>
                    </a:lnTo>
                    <a:lnTo>
                      <a:pt x="5176" y="761"/>
                    </a:lnTo>
                    <a:lnTo>
                      <a:pt x="5075" y="783"/>
                    </a:lnTo>
                    <a:lnTo>
                      <a:pt x="4978" y="809"/>
                    </a:lnTo>
                    <a:lnTo>
                      <a:pt x="4882" y="827"/>
                    </a:lnTo>
                    <a:lnTo>
                      <a:pt x="4786" y="853"/>
                    </a:lnTo>
                    <a:lnTo>
                      <a:pt x="4690" y="871"/>
                    </a:lnTo>
                    <a:lnTo>
                      <a:pt x="4597" y="897"/>
                    </a:lnTo>
                    <a:lnTo>
                      <a:pt x="4300" y="849"/>
                    </a:lnTo>
                    <a:lnTo>
                      <a:pt x="4016" y="778"/>
                    </a:lnTo>
                    <a:lnTo>
                      <a:pt x="3739" y="678"/>
                    </a:lnTo>
                    <a:lnTo>
                      <a:pt x="3476" y="564"/>
                    </a:lnTo>
                    <a:lnTo>
                      <a:pt x="3214" y="433"/>
                    </a:lnTo>
                    <a:lnTo>
                      <a:pt x="2955" y="307"/>
                    </a:lnTo>
                    <a:lnTo>
                      <a:pt x="2698" y="183"/>
                    </a:lnTo>
                    <a:lnTo>
                      <a:pt x="2438" y="78"/>
                    </a:lnTo>
                    <a:lnTo>
                      <a:pt x="2172" y="61"/>
                    </a:lnTo>
                    <a:lnTo>
                      <a:pt x="1913" y="92"/>
                    </a:lnTo>
                    <a:lnTo>
                      <a:pt x="1660" y="153"/>
                    </a:lnTo>
                    <a:lnTo>
                      <a:pt x="1411" y="241"/>
                    </a:lnTo>
                    <a:lnTo>
                      <a:pt x="1160" y="332"/>
                    </a:lnTo>
                    <a:lnTo>
                      <a:pt x="910" y="428"/>
                    </a:lnTo>
                    <a:lnTo>
                      <a:pt x="660" y="512"/>
                    </a:lnTo>
                    <a:lnTo>
                      <a:pt x="416" y="578"/>
                    </a:lnTo>
                    <a:lnTo>
                      <a:pt x="372" y="596"/>
                    </a:lnTo>
                    <a:lnTo>
                      <a:pt x="333" y="613"/>
                    </a:lnTo>
                    <a:lnTo>
                      <a:pt x="289" y="631"/>
                    </a:lnTo>
                    <a:lnTo>
                      <a:pt x="249" y="652"/>
                    </a:lnTo>
                    <a:lnTo>
                      <a:pt x="200" y="665"/>
                    </a:lnTo>
                    <a:lnTo>
                      <a:pt x="158" y="678"/>
                    </a:lnTo>
                    <a:lnTo>
                      <a:pt x="118" y="692"/>
                    </a:lnTo>
                    <a:lnTo>
                      <a:pt x="79" y="709"/>
                    </a:lnTo>
                    <a:lnTo>
                      <a:pt x="65" y="713"/>
                    </a:lnTo>
                    <a:lnTo>
                      <a:pt x="48" y="731"/>
                    </a:lnTo>
                    <a:lnTo>
                      <a:pt x="30" y="818"/>
                    </a:lnTo>
                    <a:lnTo>
                      <a:pt x="22" y="911"/>
                    </a:lnTo>
                    <a:lnTo>
                      <a:pt x="8" y="1002"/>
                    </a:lnTo>
                    <a:lnTo>
                      <a:pt x="8" y="1099"/>
                    </a:lnTo>
                    <a:lnTo>
                      <a:pt x="0" y="1191"/>
                    </a:lnTo>
                    <a:lnTo>
                      <a:pt x="0" y="1282"/>
                    </a:lnTo>
                    <a:lnTo>
                      <a:pt x="0" y="1374"/>
                    </a:lnTo>
                    <a:lnTo>
                      <a:pt x="0" y="1470"/>
                    </a:lnTo>
                    <a:lnTo>
                      <a:pt x="4" y="1505"/>
                    </a:lnTo>
                    <a:lnTo>
                      <a:pt x="8" y="1545"/>
                    </a:lnTo>
                    <a:lnTo>
                      <a:pt x="14" y="1584"/>
                    </a:lnTo>
                    <a:lnTo>
                      <a:pt x="22" y="1624"/>
                    </a:lnTo>
                    <a:lnTo>
                      <a:pt x="25" y="1654"/>
                    </a:lnTo>
                    <a:lnTo>
                      <a:pt x="30" y="1684"/>
                    </a:lnTo>
                    <a:lnTo>
                      <a:pt x="30" y="1715"/>
                    </a:lnTo>
                    <a:lnTo>
                      <a:pt x="35" y="1751"/>
                    </a:lnTo>
                    <a:lnTo>
                      <a:pt x="35" y="1773"/>
                    </a:lnTo>
                    <a:lnTo>
                      <a:pt x="35" y="1794"/>
                    </a:lnTo>
                    <a:lnTo>
                      <a:pt x="35" y="1808"/>
                    </a:lnTo>
                    <a:lnTo>
                      <a:pt x="35" y="1830"/>
                    </a:lnTo>
                    <a:lnTo>
                      <a:pt x="48" y="1848"/>
                    </a:lnTo>
                    <a:lnTo>
                      <a:pt x="74" y="1852"/>
                    </a:lnTo>
                    <a:lnTo>
                      <a:pt x="104" y="1855"/>
                    </a:lnTo>
                    <a:lnTo>
                      <a:pt x="135" y="1865"/>
                    </a:lnTo>
                    <a:lnTo>
                      <a:pt x="416" y="1742"/>
                    </a:lnTo>
                    <a:lnTo>
                      <a:pt x="630" y="1729"/>
                    </a:lnTo>
                    <a:lnTo>
                      <a:pt x="845" y="1707"/>
                    </a:lnTo>
                    <a:lnTo>
                      <a:pt x="1060" y="1673"/>
                    </a:lnTo>
                    <a:lnTo>
                      <a:pt x="1274" y="1633"/>
                    </a:lnTo>
                    <a:lnTo>
                      <a:pt x="1489" y="1580"/>
                    </a:lnTo>
                    <a:lnTo>
                      <a:pt x="1703" y="1532"/>
                    </a:lnTo>
                    <a:lnTo>
                      <a:pt x="1918" y="1484"/>
                    </a:lnTo>
                    <a:lnTo>
                      <a:pt x="2142" y="1444"/>
                    </a:lnTo>
                    <a:lnTo>
                      <a:pt x="2172" y="1423"/>
                    </a:lnTo>
                    <a:lnTo>
                      <a:pt x="2202" y="1413"/>
                    </a:lnTo>
                    <a:lnTo>
                      <a:pt x="2232" y="1400"/>
                    </a:lnTo>
                    <a:lnTo>
                      <a:pt x="2268" y="1396"/>
                    </a:lnTo>
                    <a:lnTo>
                      <a:pt x="2299" y="1388"/>
                    </a:lnTo>
                    <a:lnTo>
                      <a:pt x="2328" y="1388"/>
                    </a:lnTo>
                    <a:lnTo>
                      <a:pt x="2360" y="1388"/>
                    </a:lnTo>
                    <a:lnTo>
                      <a:pt x="2395" y="1392"/>
                    </a:lnTo>
                    <a:lnTo>
                      <a:pt x="2517" y="1492"/>
                    </a:lnTo>
                    <a:lnTo>
                      <a:pt x="2653" y="1584"/>
                    </a:lnTo>
                    <a:lnTo>
                      <a:pt x="2794" y="1659"/>
                    </a:lnTo>
                    <a:lnTo>
                      <a:pt x="2952" y="1738"/>
                    </a:lnTo>
                    <a:lnTo>
                      <a:pt x="3104" y="1808"/>
                    </a:lnTo>
                    <a:lnTo>
                      <a:pt x="3258" y="1883"/>
                    </a:lnTo>
                    <a:lnTo>
                      <a:pt x="3411" y="1956"/>
                    </a:lnTo>
                    <a:lnTo>
                      <a:pt x="3560" y="2048"/>
                    </a:lnTo>
                    <a:lnTo>
                      <a:pt x="3625" y="2083"/>
                    </a:lnTo>
                    <a:lnTo>
                      <a:pt x="3700" y="2113"/>
                    </a:lnTo>
                    <a:lnTo>
                      <a:pt x="3770" y="2140"/>
                    </a:lnTo>
                    <a:lnTo>
                      <a:pt x="3849" y="2170"/>
                    </a:lnTo>
                    <a:lnTo>
                      <a:pt x="3920" y="2198"/>
                    </a:lnTo>
                    <a:lnTo>
                      <a:pt x="3989" y="2223"/>
                    </a:lnTo>
                    <a:lnTo>
                      <a:pt x="4059" y="2254"/>
                    </a:lnTo>
                    <a:lnTo>
                      <a:pt x="4130" y="2294"/>
                    </a:lnTo>
                    <a:lnTo>
                      <a:pt x="4130" y="2298"/>
                    </a:lnTo>
                    <a:lnTo>
                      <a:pt x="4142" y="2311"/>
                    </a:lnTo>
                    <a:lnTo>
                      <a:pt x="4151" y="2315"/>
                    </a:lnTo>
                    <a:lnTo>
                      <a:pt x="4160" y="2311"/>
                    </a:lnTo>
                    <a:close/>
                  </a:path>
                </a:pathLst>
              </a:custGeom>
              <a:solidFill>
                <a:srgbClr val="B0CF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138" name="Freeform 17"/>
              <p:cNvSpPr>
                <a:spLocks/>
              </p:cNvSpPr>
              <p:nvPr/>
            </p:nvSpPr>
            <p:spPr bwMode="auto">
              <a:xfrm>
                <a:off x="3408" y="1419"/>
                <a:ext cx="269" cy="47"/>
              </a:xfrm>
              <a:custGeom>
                <a:avLst/>
                <a:gdLst>
                  <a:gd name="T0" fmla="*/ 3940 w 4029"/>
                  <a:gd name="T1" fmla="*/ 705 h 705"/>
                  <a:gd name="T2" fmla="*/ 4029 w 4029"/>
                  <a:gd name="T3" fmla="*/ 705 h 705"/>
                  <a:gd name="T4" fmla="*/ 3972 w 4029"/>
                  <a:gd name="T5" fmla="*/ 684 h 705"/>
                  <a:gd name="T6" fmla="*/ 3919 w 4029"/>
                  <a:gd name="T7" fmla="*/ 660 h 705"/>
                  <a:gd name="T8" fmla="*/ 3867 w 4029"/>
                  <a:gd name="T9" fmla="*/ 639 h 705"/>
                  <a:gd name="T10" fmla="*/ 3818 w 4029"/>
                  <a:gd name="T11" fmla="*/ 621 h 705"/>
                  <a:gd name="T12" fmla="*/ 3765 w 4029"/>
                  <a:gd name="T13" fmla="*/ 600 h 705"/>
                  <a:gd name="T14" fmla="*/ 3713 w 4029"/>
                  <a:gd name="T15" fmla="*/ 578 h 705"/>
                  <a:gd name="T16" fmla="*/ 3656 w 4029"/>
                  <a:gd name="T17" fmla="*/ 552 h 705"/>
                  <a:gd name="T18" fmla="*/ 3604 w 4029"/>
                  <a:gd name="T19" fmla="*/ 530 h 705"/>
                  <a:gd name="T20" fmla="*/ 3381 w 4029"/>
                  <a:gd name="T21" fmla="*/ 495 h 705"/>
                  <a:gd name="T22" fmla="*/ 3166 w 4029"/>
                  <a:gd name="T23" fmla="*/ 456 h 705"/>
                  <a:gd name="T24" fmla="*/ 2952 w 4029"/>
                  <a:gd name="T25" fmla="*/ 407 h 705"/>
                  <a:gd name="T26" fmla="*/ 2742 w 4029"/>
                  <a:gd name="T27" fmla="*/ 359 h 705"/>
                  <a:gd name="T28" fmla="*/ 2526 w 4029"/>
                  <a:gd name="T29" fmla="*/ 299 h 705"/>
                  <a:gd name="T30" fmla="*/ 2321 w 4029"/>
                  <a:gd name="T31" fmla="*/ 232 h 705"/>
                  <a:gd name="T32" fmla="*/ 2119 w 4029"/>
                  <a:gd name="T33" fmla="*/ 163 h 705"/>
                  <a:gd name="T34" fmla="*/ 1922 w 4029"/>
                  <a:gd name="T35" fmla="*/ 88 h 705"/>
                  <a:gd name="T36" fmla="*/ 1760 w 4029"/>
                  <a:gd name="T37" fmla="*/ 18 h 705"/>
                  <a:gd name="T38" fmla="*/ 1599 w 4029"/>
                  <a:gd name="T39" fmla="*/ 0 h 705"/>
                  <a:gd name="T40" fmla="*/ 1435 w 4029"/>
                  <a:gd name="T41" fmla="*/ 9 h 705"/>
                  <a:gd name="T42" fmla="*/ 1279 w 4029"/>
                  <a:gd name="T43" fmla="*/ 44 h 705"/>
                  <a:gd name="T44" fmla="*/ 1113 w 4029"/>
                  <a:gd name="T45" fmla="*/ 88 h 705"/>
                  <a:gd name="T46" fmla="*/ 950 w 4029"/>
                  <a:gd name="T47" fmla="*/ 140 h 705"/>
                  <a:gd name="T48" fmla="*/ 783 w 4029"/>
                  <a:gd name="T49" fmla="*/ 184 h 705"/>
                  <a:gd name="T50" fmla="*/ 622 w 4029"/>
                  <a:gd name="T51" fmla="*/ 214 h 705"/>
                  <a:gd name="T52" fmla="*/ 543 w 4029"/>
                  <a:gd name="T53" fmla="*/ 241 h 705"/>
                  <a:gd name="T54" fmla="*/ 464 w 4029"/>
                  <a:gd name="T55" fmla="*/ 268 h 705"/>
                  <a:gd name="T56" fmla="*/ 385 w 4029"/>
                  <a:gd name="T57" fmla="*/ 289 h 705"/>
                  <a:gd name="T58" fmla="*/ 312 w 4029"/>
                  <a:gd name="T59" fmla="*/ 310 h 705"/>
                  <a:gd name="T60" fmla="*/ 233 w 4029"/>
                  <a:gd name="T61" fmla="*/ 324 h 705"/>
                  <a:gd name="T62" fmla="*/ 153 w 4029"/>
                  <a:gd name="T63" fmla="*/ 341 h 705"/>
                  <a:gd name="T64" fmla="*/ 74 w 4029"/>
                  <a:gd name="T65" fmla="*/ 355 h 705"/>
                  <a:gd name="T66" fmla="*/ 0 w 4029"/>
                  <a:gd name="T67" fmla="*/ 368 h 705"/>
                  <a:gd name="T68" fmla="*/ 79 w 4029"/>
                  <a:gd name="T69" fmla="*/ 359 h 705"/>
                  <a:gd name="T70" fmla="*/ 158 w 4029"/>
                  <a:gd name="T71" fmla="*/ 350 h 705"/>
                  <a:gd name="T72" fmla="*/ 237 w 4029"/>
                  <a:gd name="T73" fmla="*/ 338 h 705"/>
                  <a:gd name="T74" fmla="*/ 315 w 4029"/>
                  <a:gd name="T75" fmla="*/ 324 h 705"/>
                  <a:gd name="T76" fmla="*/ 394 w 4029"/>
                  <a:gd name="T77" fmla="*/ 306 h 705"/>
                  <a:gd name="T78" fmla="*/ 473 w 4029"/>
                  <a:gd name="T79" fmla="*/ 289 h 705"/>
                  <a:gd name="T80" fmla="*/ 557 w 4029"/>
                  <a:gd name="T81" fmla="*/ 271 h 705"/>
                  <a:gd name="T82" fmla="*/ 639 w 4029"/>
                  <a:gd name="T83" fmla="*/ 259 h 705"/>
                  <a:gd name="T84" fmla="*/ 964 w 4029"/>
                  <a:gd name="T85" fmla="*/ 193 h 705"/>
                  <a:gd name="T86" fmla="*/ 1291 w 4029"/>
                  <a:gd name="T87" fmla="*/ 193 h 705"/>
                  <a:gd name="T88" fmla="*/ 1616 w 4029"/>
                  <a:gd name="T89" fmla="*/ 232 h 705"/>
                  <a:gd name="T90" fmla="*/ 1944 w 4029"/>
                  <a:gd name="T91" fmla="*/ 310 h 705"/>
                  <a:gd name="T92" fmla="*/ 2265 w 4029"/>
                  <a:gd name="T93" fmla="*/ 399 h 705"/>
                  <a:gd name="T94" fmla="*/ 2588 w 4029"/>
                  <a:gd name="T95" fmla="*/ 495 h 705"/>
                  <a:gd name="T96" fmla="*/ 2911 w 4029"/>
                  <a:gd name="T97" fmla="*/ 578 h 705"/>
                  <a:gd name="T98" fmla="*/ 3236 w 4029"/>
                  <a:gd name="T99" fmla="*/ 639 h 705"/>
                  <a:gd name="T100" fmla="*/ 3323 w 4029"/>
                  <a:gd name="T101" fmla="*/ 649 h 705"/>
                  <a:gd name="T102" fmla="*/ 3416 w 4029"/>
                  <a:gd name="T103" fmla="*/ 656 h 705"/>
                  <a:gd name="T104" fmla="*/ 3503 w 4029"/>
                  <a:gd name="T105" fmla="*/ 660 h 705"/>
                  <a:gd name="T106" fmla="*/ 3594 w 4029"/>
                  <a:gd name="T107" fmla="*/ 670 h 705"/>
                  <a:gd name="T108" fmla="*/ 3679 w 4029"/>
                  <a:gd name="T109" fmla="*/ 670 h 705"/>
                  <a:gd name="T110" fmla="*/ 3765 w 4029"/>
                  <a:gd name="T111" fmla="*/ 679 h 705"/>
                  <a:gd name="T112" fmla="*/ 3854 w 4029"/>
                  <a:gd name="T113" fmla="*/ 688 h 705"/>
                  <a:gd name="T114" fmla="*/ 3940 w 4029"/>
                  <a:gd name="T115" fmla="*/ 705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29" h="705">
                    <a:moveTo>
                      <a:pt x="3940" y="705"/>
                    </a:moveTo>
                    <a:lnTo>
                      <a:pt x="4029" y="705"/>
                    </a:lnTo>
                    <a:lnTo>
                      <a:pt x="3972" y="684"/>
                    </a:lnTo>
                    <a:lnTo>
                      <a:pt x="3919" y="660"/>
                    </a:lnTo>
                    <a:lnTo>
                      <a:pt x="3867" y="639"/>
                    </a:lnTo>
                    <a:lnTo>
                      <a:pt x="3818" y="621"/>
                    </a:lnTo>
                    <a:lnTo>
                      <a:pt x="3765" y="600"/>
                    </a:lnTo>
                    <a:lnTo>
                      <a:pt x="3713" y="578"/>
                    </a:lnTo>
                    <a:lnTo>
                      <a:pt x="3656" y="552"/>
                    </a:lnTo>
                    <a:lnTo>
                      <a:pt x="3604" y="530"/>
                    </a:lnTo>
                    <a:lnTo>
                      <a:pt x="3381" y="495"/>
                    </a:lnTo>
                    <a:lnTo>
                      <a:pt x="3166" y="456"/>
                    </a:lnTo>
                    <a:lnTo>
                      <a:pt x="2952" y="407"/>
                    </a:lnTo>
                    <a:lnTo>
                      <a:pt x="2742" y="359"/>
                    </a:lnTo>
                    <a:lnTo>
                      <a:pt x="2526" y="299"/>
                    </a:lnTo>
                    <a:lnTo>
                      <a:pt x="2321" y="232"/>
                    </a:lnTo>
                    <a:lnTo>
                      <a:pt x="2119" y="163"/>
                    </a:lnTo>
                    <a:lnTo>
                      <a:pt x="1922" y="88"/>
                    </a:lnTo>
                    <a:lnTo>
                      <a:pt x="1760" y="18"/>
                    </a:lnTo>
                    <a:lnTo>
                      <a:pt x="1599" y="0"/>
                    </a:lnTo>
                    <a:lnTo>
                      <a:pt x="1435" y="9"/>
                    </a:lnTo>
                    <a:lnTo>
                      <a:pt x="1279" y="44"/>
                    </a:lnTo>
                    <a:lnTo>
                      <a:pt x="1113" y="88"/>
                    </a:lnTo>
                    <a:lnTo>
                      <a:pt x="950" y="140"/>
                    </a:lnTo>
                    <a:lnTo>
                      <a:pt x="783" y="184"/>
                    </a:lnTo>
                    <a:lnTo>
                      <a:pt x="622" y="214"/>
                    </a:lnTo>
                    <a:lnTo>
                      <a:pt x="543" y="241"/>
                    </a:lnTo>
                    <a:lnTo>
                      <a:pt x="464" y="268"/>
                    </a:lnTo>
                    <a:lnTo>
                      <a:pt x="385" y="289"/>
                    </a:lnTo>
                    <a:lnTo>
                      <a:pt x="312" y="310"/>
                    </a:lnTo>
                    <a:lnTo>
                      <a:pt x="233" y="324"/>
                    </a:lnTo>
                    <a:lnTo>
                      <a:pt x="153" y="341"/>
                    </a:lnTo>
                    <a:lnTo>
                      <a:pt x="74" y="355"/>
                    </a:lnTo>
                    <a:lnTo>
                      <a:pt x="0" y="368"/>
                    </a:lnTo>
                    <a:lnTo>
                      <a:pt x="79" y="359"/>
                    </a:lnTo>
                    <a:lnTo>
                      <a:pt x="158" y="350"/>
                    </a:lnTo>
                    <a:lnTo>
                      <a:pt x="237" y="338"/>
                    </a:lnTo>
                    <a:lnTo>
                      <a:pt x="315" y="324"/>
                    </a:lnTo>
                    <a:lnTo>
                      <a:pt x="394" y="306"/>
                    </a:lnTo>
                    <a:lnTo>
                      <a:pt x="473" y="289"/>
                    </a:lnTo>
                    <a:lnTo>
                      <a:pt x="557" y="271"/>
                    </a:lnTo>
                    <a:lnTo>
                      <a:pt x="639" y="259"/>
                    </a:lnTo>
                    <a:lnTo>
                      <a:pt x="964" y="193"/>
                    </a:lnTo>
                    <a:lnTo>
                      <a:pt x="1291" y="193"/>
                    </a:lnTo>
                    <a:lnTo>
                      <a:pt x="1616" y="232"/>
                    </a:lnTo>
                    <a:lnTo>
                      <a:pt x="1944" y="310"/>
                    </a:lnTo>
                    <a:lnTo>
                      <a:pt x="2265" y="399"/>
                    </a:lnTo>
                    <a:lnTo>
                      <a:pt x="2588" y="495"/>
                    </a:lnTo>
                    <a:lnTo>
                      <a:pt x="2911" y="578"/>
                    </a:lnTo>
                    <a:lnTo>
                      <a:pt x="3236" y="639"/>
                    </a:lnTo>
                    <a:lnTo>
                      <a:pt x="3323" y="649"/>
                    </a:lnTo>
                    <a:lnTo>
                      <a:pt x="3416" y="656"/>
                    </a:lnTo>
                    <a:lnTo>
                      <a:pt x="3503" y="660"/>
                    </a:lnTo>
                    <a:lnTo>
                      <a:pt x="3594" y="670"/>
                    </a:lnTo>
                    <a:lnTo>
                      <a:pt x="3679" y="670"/>
                    </a:lnTo>
                    <a:lnTo>
                      <a:pt x="3765" y="679"/>
                    </a:lnTo>
                    <a:lnTo>
                      <a:pt x="3854" y="688"/>
                    </a:lnTo>
                    <a:lnTo>
                      <a:pt x="3940" y="7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139" name="Freeform 18"/>
              <p:cNvSpPr>
                <a:spLocks/>
              </p:cNvSpPr>
              <p:nvPr/>
            </p:nvSpPr>
            <p:spPr bwMode="auto">
              <a:xfrm>
                <a:off x="3787" y="1399"/>
                <a:ext cx="236" cy="46"/>
              </a:xfrm>
              <a:custGeom>
                <a:avLst/>
                <a:gdLst>
                  <a:gd name="T0" fmla="*/ 0 w 3535"/>
                  <a:gd name="T1" fmla="*/ 691 h 691"/>
                  <a:gd name="T2" fmla="*/ 214 w 3535"/>
                  <a:gd name="T3" fmla="*/ 665 h 691"/>
                  <a:gd name="T4" fmla="*/ 434 w 3535"/>
                  <a:gd name="T5" fmla="*/ 634 h 691"/>
                  <a:gd name="T6" fmla="*/ 653 w 3535"/>
                  <a:gd name="T7" fmla="*/ 594 h 691"/>
                  <a:gd name="T8" fmla="*/ 876 w 3535"/>
                  <a:gd name="T9" fmla="*/ 556 h 691"/>
                  <a:gd name="T10" fmla="*/ 1095 w 3535"/>
                  <a:gd name="T11" fmla="*/ 502 h 691"/>
                  <a:gd name="T12" fmla="*/ 1315 w 3535"/>
                  <a:gd name="T13" fmla="*/ 451 h 691"/>
                  <a:gd name="T14" fmla="*/ 1529 w 3535"/>
                  <a:gd name="T15" fmla="*/ 384 h 691"/>
                  <a:gd name="T16" fmla="*/ 1743 w 3535"/>
                  <a:gd name="T17" fmla="*/ 319 h 691"/>
                  <a:gd name="T18" fmla="*/ 1778 w 3535"/>
                  <a:gd name="T19" fmla="*/ 288 h 691"/>
                  <a:gd name="T20" fmla="*/ 1822 w 3535"/>
                  <a:gd name="T21" fmla="*/ 279 h 691"/>
                  <a:gd name="T22" fmla="*/ 2020 w 3535"/>
                  <a:gd name="T23" fmla="*/ 323 h 691"/>
                  <a:gd name="T24" fmla="*/ 3495 w 3535"/>
                  <a:gd name="T25" fmla="*/ 638 h 691"/>
                  <a:gd name="T26" fmla="*/ 3513 w 3535"/>
                  <a:gd name="T27" fmla="*/ 621 h 691"/>
                  <a:gd name="T28" fmla="*/ 3535 w 3535"/>
                  <a:gd name="T29" fmla="*/ 598 h 691"/>
                  <a:gd name="T30" fmla="*/ 3412 w 3535"/>
                  <a:gd name="T31" fmla="*/ 556 h 691"/>
                  <a:gd name="T32" fmla="*/ 3289 w 3535"/>
                  <a:gd name="T33" fmla="*/ 512 h 691"/>
                  <a:gd name="T34" fmla="*/ 3158 w 3535"/>
                  <a:gd name="T35" fmla="*/ 459 h 691"/>
                  <a:gd name="T36" fmla="*/ 3030 w 3535"/>
                  <a:gd name="T37" fmla="*/ 412 h 691"/>
                  <a:gd name="T38" fmla="*/ 2894 w 3535"/>
                  <a:gd name="T39" fmla="*/ 354 h 691"/>
                  <a:gd name="T40" fmla="*/ 2764 w 3535"/>
                  <a:gd name="T41" fmla="*/ 306 h 691"/>
                  <a:gd name="T42" fmla="*/ 2633 w 3535"/>
                  <a:gd name="T43" fmla="*/ 253 h 691"/>
                  <a:gd name="T44" fmla="*/ 2501 w 3535"/>
                  <a:gd name="T45" fmla="*/ 213 h 691"/>
                  <a:gd name="T46" fmla="*/ 2440 w 3535"/>
                  <a:gd name="T47" fmla="*/ 178 h 691"/>
                  <a:gd name="T48" fmla="*/ 2383 w 3535"/>
                  <a:gd name="T49" fmla="*/ 152 h 691"/>
                  <a:gd name="T50" fmla="*/ 2326 w 3535"/>
                  <a:gd name="T51" fmla="*/ 127 h 691"/>
                  <a:gd name="T52" fmla="*/ 2269 w 3535"/>
                  <a:gd name="T53" fmla="*/ 100 h 691"/>
                  <a:gd name="T54" fmla="*/ 2207 w 3535"/>
                  <a:gd name="T55" fmla="*/ 73 h 691"/>
                  <a:gd name="T56" fmla="*/ 2156 w 3535"/>
                  <a:gd name="T57" fmla="*/ 48 h 691"/>
                  <a:gd name="T58" fmla="*/ 2094 w 3535"/>
                  <a:gd name="T59" fmla="*/ 21 h 691"/>
                  <a:gd name="T60" fmla="*/ 2041 w 3535"/>
                  <a:gd name="T61" fmla="*/ 0 h 691"/>
                  <a:gd name="T62" fmla="*/ 1950 w 3535"/>
                  <a:gd name="T63" fmla="*/ 21 h 691"/>
                  <a:gd name="T64" fmla="*/ 1861 w 3535"/>
                  <a:gd name="T65" fmla="*/ 56 h 691"/>
                  <a:gd name="T66" fmla="*/ 1775 w 3535"/>
                  <a:gd name="T67" fmla="*/ 87 h 691"/>
                  <a:gd name="T68" fmla="*/ 1690 w 3535"/>
                  <a:gd name="T69" fmla="*/ 127 h 691"/>
                  <a:gd name="T70" fmla="*/ 1603 w 3535"/>
                  <a:gd name="T71" fmla="*/ 162 h 691"/>
                  <a:gd name="T72" fmla="*/ 1515 w 3535"/>
                  <a:gd name="T73" fmla="*/ 201 h 691"/>
                  <a:gd name="T74" fmla="*/ 1428 w 3535"/>
                  <a:gd name="T75" fmla="*/ 231 h 691"/>
                  <a:gd name="T76" fmla="*/ 1340 w 3535"/>
                  <a:gd name="T77" fmla="*/ 267 h 691"/>
                  <a:gd name="T78" fmla="*/ 1261 w 3535"/>
                  <a:gd name="T79" fmla="*/ 284 h 691"/>
                  <a:gd name="T80" fmla="*/ 1183 w 3535"/>
                  <a:gd name="T81" fmla="*/ 310 h 691"/>
                  <a:gd name="T82" fmla="*/ 1104 w 3535"/>
                  <a:gd name="T83" fmla="*/ 337 h 691"/>
                  <a:gd name="T84" fmla="*/ 1026 w 3535"/>
                  <a:gd name="T85" fmla="*/ 363 h 691"/>
                  <a:gd name="T86" fmla="*/ 947 w 3535"/>
                  <a:gd name="T87" fmla="*/ 384 h 691"/>
                  <a:gd name="T88" fmla="*/ 869 w 3535"/>
                  <a:gd name="T89" fmla="*/ 412 h 691"/>
                  <a:gd name="T90" fmla="*/ 789 w 3535"/>
                  <a:gd name="T91" fmla="*/ 428 h 691"/>
                  <a:gd name="T92" fmla="*/ 719 w 3535"/>
                  <a:gd name="T93" fmla="*/ 446 h 691"/>
                  <a:gd name="T94" fmla="*/ 619 w 3535"/>
                  <a:gd name="T95" fmla="*/ 451 h 691"/>
                  <a:gd name="T96" fmla="*/ 518 w 3535"/>
                  <a:gd name="T97" fmla="*/ 472 h 691"/>
                  <a:gd name="T98" fmla="*/ 417 w 3535"/>
                  <a:gd name="T99" fmla="*/ 498 h 691"/>
                  <a:gd name="T100" fmla="*/ 320 w 3535"/>
                  <a:gd name="T101" fmla="*/ 538 h 691"/>
                  <a:gd name="T102" fmla="*/ 224 w 3535"/>
                  <a:gd name="T103" fmla="*/ 573 h 691"/>
                  <a:gd name="T104" fmla="*/ 141 w 3535"/>
                  <a:gd name="T105" fmla="*/ 612 h 691"/>
                  <a:gd name="T106" fmla="*/ 62 w 3535"/>
                  <a:gd name="T107" fmla="*/ 652 h 691"/>
                  <a:gd name="T108" fmla="*/ 0 w 3535"/>
                  <a:gd name="T109" fmla="*/ 691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35" h="691">
                    <a:moveTo>
                      <a:pt x="0" y="691"/>
                    </a:moveTo>
                    <a:lnTo>
                      <a:pt x="214" y="665"/>
                    </a:lnTo>
                    <a:lnTo>
                      <a:pt x="434" y="634"/>
                    </a:lnTo>
                    <a:lnTo>
                      <a:pt x="653" y="594"/>
                    </a:lnTo>
                    <a:lnTo>
                      <a:pt x="876" y="556"/>
                    </a:lnTo>
                    <a:lnTo>
                      <a:pt x="1095" y="502"/>
                    </a:lnTo>
                    <a:lnTo>
                      <a:pt x="1315" y="451"/>
                    </a:lnTo>
                    <a:lnTo>
                      <a:pt x="1529" y="384"/>
                    </a:lnTo>
                    <a:lnTo>
                      <a:pt x="1743" y="319"/>
                    </a:lnTo>
                    <a:lnTo>
                      <a:pt x="1778" y="288"/>
                    </a:lnTo>
                    <a:lnTo>
                      <a:pt x="1822" y="279"/>
                    </a:lnTo>
                    <a:lnTo>
                      <a:pt x="2020" y="323"/>
                    </a:lnTo>
                    <a:lnTo>
                      <a:pt x="3495" y="638"/>
                    </a:lnTo>
                    <a:lnTo>
                      <a:pt x="3513" y="621"/>
                    </a:lnTo>
                    <a:lnTo>
                      <a:pt x="3535" y="598"/>
                    </a:lnTo>
                    <a:lnTo>
                      <a:pt x="3412" y="556"/>
                    </a:lnTo>
                    <a:lnTo>
                      <a:pt x="3289" y="512"/>
                    </a:lnTo>
                    <a:lnTo>
                      <a:pt x="3158" y="459"/>
                    </a:lnTo>
                    <a:lnTo>
                      <a:pt x="3030" y="412"/>
                    </a:lnTo>
                    <a:lnTo>
                      <a:pt x="2894" y="354"/>
                    </a:lnTo>
                    <a:lnTo>
                      <a:pt x="2764" y="306"/>
                    </a:lnTo>
                    <a:lnTo>
                      <a:pt x="2633" y="253"/>
                    </a:lnTo>
                    <a:lnTo>
                      <a:pt x="2501" y="213"/>
                    </a:lnTo>
                    <a:lnTo>
                      <a:pt x="2440" y="178"/>
                    </a:lnTo>
                    <a:lnTo>
                      <a:pt x="2383" y="152"/>
                    </a:lnTo>
                    <a:lnTo>
                      <a:pt x="2326" y="127"/>
                    </a:lnTo>
                    <a:lnTo>
                      <a:pt x="2269" y="100"/>
                    </a:lnTo>
                    <a:lnTo>
                      <a:pt x="2207" y="73"/>
                    </a:lnTo>
                    <a:lnTo>
                      <a:pt x="2156" y="48"/>
                    </a:lnTo>
                    <a:lnTo>
                      <a:pt x="2094" y="21"/>
                    </a:lnTo>
                    <a:lnTo>
                      <a:pt x="2041" y="0"/>
                    </a:lnTo>
                    <a:lnTo>
                      <a:pt x="1950" y="21"/>
                    </a:lnTo>
                    <a:lnTo>
                      <a:pt x="1861" y="56"/>
                    </a:lnTo>
                    <a:lnTo>
                      <a:pt x="1775" y="87"/>
                    </a:lnTo>
                    <a:lnTo>
                      <a:pt x="1690" y="127"/>
                    </a:lnTo>
                    <a:lnTo>
                      <a:pt x="1603" y="162"/>
                    </a:lnTo>
                    <a:lnTo>
                      <a:pt x="1515" y="201"/>
                    </a:lnTo>
                    <a:lnTo>
                      <a:pt x="1428" y="231"/>
                    </a:lnTo>
                    <a:lnTo>
                      <a:pt x="1340" y="267"/>
                    </a:lnTo>
                    <a:lnTo>
                      <a:pt x="1261" y="284"/>
                    </a:lnTo>
                    <a:lnTo>
                      <a:pt x="1183" y="310"/>
                    </a:lnTo>
                    <a:lnTo>
                      <a:pt x="1104" y="337"/>
                    </a:lnTo>
                    <a:lnTo>
                      <a:pt x="1026" y="363"/>
                    </a:lnTo>
                    <a:lnTo>
                      <a:pt x="947" y="384"/>
                    </a:lnTo>
                    <a:lnTo>
                      <a:pt x="869" y="412"/>
                    </a:lnTo>
                    <a:lnTo>
                      <a:pt x="789" y="428"/>
                    </a:lnTo>
                    <a:lnTo>
                      <a:pt x="719" y="446"/>
                    </a:lnTo>
                    <a:lnTo>
                      <a:pt x="619" y="451"/>
                    </a:lnTo>
                    <a:lnTo>
                      <a:pt x="518" y="472"/>
                    </a:lnTo>
                    <a:lnTo>
                      <a:pt x="417" y="498"/>
                    </a:lnTo>
                    <a:lnTo>
                      <a:pt x="320" y="538"/>
                    </a:lnTo>
                    <a:lnTo>
                      <a:pt x="224" y="573"/>
                    </a:lnTo>
                    <a:lnTo>
                      <a:pt x="141" y="612"/>
                    </a:lnTo>
                    <a:lnTo>
                      <a:pt x="62" y="652"/>
                    </a:lnTo>
                    <a:lnTo>
                      <a:pt x="0" y="6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140" name="Freeform 19"/>
              <p:cNvSpPr>
                <a:spLocks/>
              </p:cNvSpPr>
              <p:nvPr/>
            </p:nvSpPr>
            <p:spPr bwMode="auto">
              <a:xfrm>
                <a:off x="3365" y="1249"/>
                <a:ext cx="775" cy="126"/>
              </a:xfrm>
              <a:custGeom>
                <a:avLst/>
                <a:gdLst>
                  <a:gd name="T0" fmla="*/ 5085 w 11630"/>
                  <a:gd name="T1" fmla="*/ 1865 h 1900"/>
                  <a:gd name="T2" fmla="*/ 5119 w 11630"/>
                  <a:gd name="T3" fmla="*/ 1812 h 1900"/>
                  <a:gd name="T4" fmla="*/ 5964 w 11630"/>
                  <a:gd name="T5" fmla="*/ 1559 h 1900"/>
                  <a:gd name="T6" fmla="*/ 6792 w 11630"/>
                  <a:gd name="T7" fmla="*/ 1274 h 1900"/>
                  <a:gd name="T8" fmla="*/ 7361 w 11630"/>
                  <a:gd name="T9" fmla="*/ 1055 h 1900"/>
                  <a:gd name="T10" fmla="*/ 7431 w 11630"/>
                  <a:gd name="T11" fmla="*/ 1024 h 1900"/>
                  <a:gd name="T12" fmla="*/ 7765 w 11630"/>
                  <a:gd name="T13" fmla="*/ 1085 h 1900"/>
                  <a:gd name="T14" fmla="*/ 8543 w 11630"/>
                  <a:gd name="T15" fmla="*/ 1462 h 1900"/>
                  <a:gd name="T16" fmla="*/ 9379 w 11630"/>
                  <a:gd name="T17" fmla="*/ 1659 h 1900"/>
                  <a:gd name="T18" fmla="*/ 10181 w 11630"/>
                  <a:gd name="T19" fmla="*/ 1474 h 1900"/>
                  <a:gd name="T20" fmla="*/ 10899 w 11630"/>
                  <a:gd name="T21" fmla="*/ 1178 h 1900"/>
                  <a:gd name="T22" fmla="*/ 11613 w 11630"/>
                  <a:gd name="T23" fmla="*/ 866 h 1900"/>
                  <a:gd name="T24" fmla="*/ 11626 w 11630"/>
                  <a:gd name="T25" fmla="*/ 788 h 1900"/>
                  <a:gd name="T26" fmla="*/ 11613 w 11630"/>
                  <a:gd name="T27" fmla="*/ 705 h 1900"/>
                  <a:gd name="T28" fmla="*/ 11530 w 11630"/>
                  <a:gd name="T29" fmla="*/ 420 h 1900"/>
                  <a:gd name="T30" fmla="*/ 11476 w 11630"/>
                  <a:gd name="T31" fmla="*/ 429 h 1900"/>
                  <a:gd name="T32" fmla="*/ 11428 w 11630"/>
                  <a:gd name="T33" fmla="*/ 368 h 1900"/>
                  <a:gd name="T34" fmla="*/ 11297 w 11630"/>
                  <a:gd name="T35" fmla="*/ 429 h 1900"/>
                  <a:gd name="T36" fmla="*/ 11166 w 11630"/>
                  <a:gd name="T37" fmla="*/ 489 h 1900"/>
                  <a:gd name="T38" fmla="*/ 10724 w 11630"/>
                  <a:gd name="T39" fmla="*/ 700 h 1900"/>
                  <a:gd name="T40" fmla="*/ 9598 w 11630"/>
                  <a:gd name="T41" fmla="*/ 932 h 1900"/>
                  <a:gd name="T42" fmla="*/ 8473 w 11630"/>
                  <a:gd name="T43" fmla="*/ 735 h 1900"/>
                  <a:gd name="T44" fmla="*/ 7426 w 11630"/>
                  <a:gd name="T45" fmla="*/ 359 h 1900"/>
                  <a:gd name="T46" fmla="*/ 6389 w 11630"/>
                  <a:gd name="T47" fmla="*/ 534 h 1900"/>
                  <a:gd name="T48" fmla="*/ 5363 w 11630"/>
                  <a:gd name="T49" fmla="*/ 792 h 1900"/>
                  <a:gd name="T50" fmla="*/ 4747 w 11630"/>
                  <a:gd name="T51" fmla="*/ 800 h 1900"/>
                  <a:gd name="T52" fmla="*/ 4204 w 11630"/>
                  <a:gd name="T53" fmla="*/ 556 h 1900"/>
                  <a:gd name="T54" fmla="*/ 3788 w 11630"/>
                  <a:gd name="T55" fmla="*/ 337 h 1900"/>
                  <a:gd name="T56" fmla="*/ 3578 w 11630"/>
                  <a:gd name="T57" fmla="*/ 228 h 1900"/>
                  <a:gd name="T58" fmla="*/ 3372 w 11630"/>
                  <a:gd name="T59" fmla="*/ 122 h 1900"/>
                  <a:gd name="T60" fmla="*/ 2689 w 11630"/>
                  <a:gd name="T61" fmla="*/ 0 h 1900"/>
                  <a:gd name="T62" fmla="*/ 1712 w 11630"/>
                  <a:gd name="T63" fmla="*/ 210 h 1900"/>
                  <a:gd name="T64" fmla="*/ 780 w 11630"/>
                  <a:gd name="T65" fmla="*/ 529 h 1900"/>
                  <a:gd name="T66" fmla="*/ 491 w 11630"/>
                  <a:gd name="T67" fmla="*/ 622 h 1900"/>
                  <a:gd name="T68" fmla="*/ 214 w 11630"/>
                  <a:gd name="T69" fmla="*/ 714 h 1900"/>
                  <a:gd name="T70" fmla="*/ 13 w 11630"/>
                  <a:gd name="T71" fmla="*/ 823 h 1900"/>
                  <a:gd name="T72" fmla="*/ 13 w 11630"/>
                  <a:gd name="T73" fmla="*/ 967 h 1900"/>
                  <a:gd name="T74" fmla="*/ 70 w 11630"/>
                  <a:gd name="T75" fmla="*/ 1107 h 1900"/>
                  <a:gd name="T76" fmla="*/ 97 w 11630"/>
                  <a:gd name="T77" fmla="*/ 1326 h 1900"/>
                  <a:gd name="T78" fmla="*/ 158 w 11630"/>
                  <a:gd name="T79" fmla="*/ 1344 h 1900"/>
                  <a:gd name="T80" fmla="*/ 175 w 11630"/>
                  <a:gd name="T81" fmla="*/ 1409 h 1900"/>
                  <a:gd name="T82" fmla="*/ 219 w 11630"/>
                  <a:gd name="T83" fmla="*/ 1470 h 1900"/>
                  <a:gd name="T84" fmla="*/ 285 w 11630"/>
                  <a:gd name="T85" fmla="*/ 1515 h 1900"/>
                  <a:gd name="T86" fmla="*/ 377 w 11630"/>
                  <a:gd name="T87" fmla="*/ 1566 h 1900"/>
                  <a:gd name="T88" fmla="*/ 420 w 11630"/>
                  <a:gd name="T89" fmla="*/ 1515 h 1900"/>
                  <a:gd name="T90" fmla="*/ 684 w 11630"/>
                  <a:gd name="T91" fmla="*/ 1426 h 1900"/>
                  <a:gd name="T92" fmla="*/ 823 w 11630"/>
                  <a:gd name="T93" fmla="*/ 1401 h 1900"/>
                  <a:gd name="T94" fmla="*/ 969 w 11630"/>
                  <a:gd name="T95" fmla="*/ 1339 h 1900"/>
                  <a:gd name="T96" fmla="*/ 3118 w 11630"/>
                  <a:gd name="T97" fmla="*/ 949 h 1900"/>
                  <a:gd name="T98" fmla="*/ 3788 w 11630"/>
                  <a:gd name="T99" fmla="*/ 1353 h 1900"/>
                  <a:gd name="T100" fmla="*/ 4497 w 11630"/>
                  <a:gd name="T101" fmla="*/ 1707 h 1900"/>
                  <a:gd name="T102" fmla="*/ 4800 w 11630"/>
                  <a:gd name="T103" fmla="*/ 1843 h 1900"/>
                  <a:gd name="T104" fmla="*/ 4886 w 11630"/>
                  <a:gd name="T105" fmla="*/ 1869 h 1900"/>
                  <a:gd name="T106" fmla="*/ 4979 w 11630"/>
                  <a:gd name="T107" fmla="*/ 1900 h 1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30" h="1900">
                    <a:moveTo>
                      <a:pt x="4979" y="1900"/>
                    </a:moveTo>
                    <a:lnTo>
                      <a:pt x="5080" y="1877"/>
                    </a:lnTo>
                    <a:lnTo>
                      <a:pt x="5085" y="1865"/>
                    </a:lnTo>
                    <a:lnTo>
                      <a:pt x="5097" y="1851"/>
                    </a:lnTo>
                    <a:lnTo>
                      <a:pt x="5106" y="1830"/>
                    </a:lnTo>
                    <a:lnTo>
                      <a:pt x="5119" y="1812"/>
                    </a:lnTo>
                    <a:lnTo>
                      <a:pt x="5399" y="1729"/>
                    </a:lnTo>
                    <a:lnTo>
                      <a:pt x="5684" y="1650"/>
                    </a:lnTo>
                    <a:lnTo>
                      <a:pt x="5964" y="1559"/>
                    </a:lnTo>
                    <a:lnTo>
                      <a:pt x="6244" y="1470"/>
                    </a:lnTo>
                    <a:lnTo>
                      <a:pt x="6515" y="1374"/>
                    </a:lnTo>
                    <a:lnTo>
                      <a:pt x="6792" y="1274"/>
                    </a:lnTo>
                    <a:lnTo>
                      <a:pt x="7063" y="1169"/>
                    </a:lnTo>
                    <a:lnTo>
                      <a:pt x="7339" y="1068"/>
                    </a:lnTo>
                    <a:lnTo>
                      <a:pt x="7361" y="1055"/>
                    </a:lnTo>
                    <a:lnTo>
                      <a:pt x="7387" y="1041"/>
                    </a:lnTo>
                    <a:lnTo>
                      <a:pt x="7409" y="1034"/>
                    </a:lnTo>
                    <a:lnTo>
                      <a:pt x="7431" y="1024"/>
                    </a:lnTo>
                    <a:lnTo>
                      <a:pt x="7474" y="998"/>
                    </a:lnTo>
                    <a:lnTo>
                      <a:pt x="7519" y="971"/>
                    </a:lnTo>
                    <a:lnTo>
                      <a:pt x="7765" y="1085"/>
                    </a:lnTo>
                    <a:lnTo>
                      <a:pt x="8018" y="1216"/>
                    </a:lnTo>
                    <a:lnTo>
                      <a:pt x="8276" y="1344"/>
                    </a:lnTo>
                    <a:lnTo>
                      <a:pt x="8543" y="1462"/>
                    </a:lnTo>
                    <a:lnTo>
                      <a:pt x="8811" y="1559"/>
                    </a:lnTo>
                    <a:lnTo>
                      <a:pt x="9091" y="1628"/>
                    </a:lnTo>
                    <a:lnTo>
                      <a:pt x="9379" y="1659"/>
                    </a:lnTo>
                    <a:lnTo>
                      <a:pt x="9686" y="1655"/>
                    </a:lnTo>
                    <a:lnTo>
                      <a:pt x="9931" y="1566"/>
                    </a:lnTo>
                    <a:lnTo>
                      <a:pt x="10181" y="1474"/>
                    </a:lnTo>
                    <a:lnTo>
                      <a:pt x="10421" y="1379"/>
                    </a:lnTo>
                    <a:lnTo>
                      <a:pt x="10662" y="1283"/>
                    </a:lnTo>
                    <a:lnTo>
                      <a:pt x="10899" y="1178"/>
                    </a:lnTo>
                    <a:lnTo>
                      <a:pt x="11136" y="1073"/>
                    </a:lnTo>
                    <a:lnTo>
                      <a:pt x="11372" y="967"/>
                    </a:lnTo>
                    <a:lnTo>
                      <a:pt x="11613" y="866"/>
                    </a:lnTo>
                    <a:lnTo>
                      <a:pt x="11626" y="841"/>
                    </a:lnTo>
                    <a:lnTo>
                      <a:pt x="11630" y="814"/>
                    </a:lnTo>
                    <a:lnTo>
                      <a:pt x="11626" y="788"/>
                    </a:lnTo>
                    <a:lnTo>
                      <a:pt x="11626" y="766"/>
                    </a:lnTo>
                    <a:lnTo>
                      <a:pt x="11617" y="735"/>
                    </a:lnTo>
                    <a:lnTo>
                      <a:pt x="11613" y="705"/>
                    </a:lnTo>
                    <a:lnTo>
                      <a:pt x="11608" y="678"/>
                    </a:lnTo>
                    <a:lnTo>
                      <a:pt x="11613" y="653"/>
                    </a:lnTo>
                    <a:lnTo>
                      <a:pt x="11530" y="420"/>
                    </a:lnTo>
                    <a:lnTo>
                      <a:pt x="11521" y="424"/>
                    </a:lnTo>
                    <a:lnTo>
                      <a:pt x="11499" y="442"/>
                    </a:lnTo>
                    <a:lnTo>
                      <a:pt x="11476" y="429"/>
                    </a:lnTo>
                    <a:lnTo>
                      <a:pt x="11468" y="407"/>
                    </a:lnTo>
                    <a:lnTo>
                      <a:pt x="11455" y="381"/>
                    </a:lnTo>
                    <a:lnTo>
                      <a:pt x="11428" y="368"/>
                    </a:lnTo>
                    <a:lnTo>
                      <a:pt x="11386" y="389"/>
                    </a:lnTo>
                    <a:lnTo>
                      <a:pt x="11341" y="412"/>
                    </a:lnTo>
                    <a:lnTo>
                      <a:pt x="11297" y="429"/>
                    </a:lnTo>
                    <a:lnTo>
                      <a:pt x="11253" y="450"/>
                    </a:lnTo>
                    <a:lnTo>
                      <a:pt x="11205" y="468"/>
                    </a:lnTo>
                    <a:lnTo>
                      <a:pt x="11166" y="489"/>
                    </a:lnTo>
                    <a:lnTo>
                      <a:pt x="11122" y="517"/>
                    </a:lnTo>
                    <a:lnTo>
                      <a:pt x="11091" y="547"/>
                    </a:lnTo>
                    <a:lnTo>
                      <a:pt x="10724" y="700"/>
                    </a:lnTo>
                    <a:lnTo>
                      <a:pt x="10352" y="818"/>
                    </a:lnTo>
                    <a:lnTo>
                      <a:pt x="9975" y="893"/>
                    </a:lnTo>
                    <a:lnTo>
                      <a:pt x="9598" y="932"/>
                    </a:lnTo>
                    <a:lnTo>
                      <a:pt x="9217" y="914"/>
                    </a:lnTo>
                    <a:lnTo>
                      <a:pt x="8846" y="853"/>
                    </a:lnTo>
                    <a:lnTo>
                      <a:pt x="8473" y="735"/>
                    </a:lnTo>
                    <a:lnTo>
                      <a:pt x="8118" y="568"/>
                    </a:lnTo>
                    <a:lnTo>
                      <a:pt x="7772" y="412"/>
                    </a:lnTo>
                    <a:lnTo>
                      <a:pt x="7426" y="359"/>
                    </a:lnTo>
                    <a:lnTo>
                      <a:pt x="7081" y="372"/>
                    </a:lnTo>
                    <a:lnTo>
                      <a:pt x="6739" y="442"/>
                    </a:lnTo>
                    <a:lnTo>
                      <a:pt x="6389" y="534"/>
                    </a:lnTo>
                    <a:lnTo>
                      <a:pt x="6043" y="643"/>
                    </a:lnTo>
                    <a:lnTo>
                      <a:pt x="5702" y="731"/>
                    </a:lnTo>
                    <a:lnTo>
                      <a:pt x="5363" y="792"/>
                    </a:lnTo>
                    <a:lnTo>
                      <a:pt x="5146" y="841"/>
                    </a:lnTo>
                    <a:lnTo>
                      <a:pt x="4944" y="841"/>
                    </a:lnTo>
                    <a:lnTo>
                      <a:pt x="4747" y="800"/>
                    </a:lnTo>
                    <a:lnTo>
                      <a:pt x="4562" y="735"/>
                    </a:lnTo>
                    <a:lnTo>
                      <a:pt x="4379" y="648"/>
                    </a:lnTo>
                    <a:lnTo>
                      <a:pt x="4204" y="556"/>
                    </a:lnTo>
                    <a:lnTo>
                      <a:pt x="4029" y="464"/>
                    </a:lnTo>
                    <a:lnTo>
                      <a:pt x="3859" y="389"/>
                    </a:lnTo>
                    <a:lnTo>
                      <a:pt x="3788" y="337"/>
                    </a:lnTo>
                    <a:lnTo>
                      <a:pt x="3723" y="297"/>
                    </a:lnTo>
                    <a:lnTo>
                      <a:pt x="3648" y="258"/>
                    </a:lnTo>
                    <a:lnTo>
                      <a:pt x="3578" y="228"/>
                    </a:lnTo>
                    <a:lnTo>
                      <a:pt x="3503" y="193"/>
                    </a:lnTo>
                    <a:lnTo>
                      <a:pt x="3438" y="162"/>
                    </a:lnTo>
                    <a:lnTo>
                      <a:pt x="3372" y="122"/>
                    </a:lnTo>
                    <a:lnTo>
                      <a:pt x="3314" y="83"/>
                    </a:lnTo>
                    <a:lnTo>
                      <a:pt x="3004" y="8"/>
                    </a:lnTo>
                    <a:lnTo>
                      <a:pt x="2689" y="0"/>
                    </a:lnTo>
                    <a:lnTo>
                      <a:pt x="2366" y="35"/>
                    </a:lnTo>
                    <a:lnTo>
                      <a:pt x="2041" y="114"/>
                    </a:lnTo>
                    <a:lnTo>
                      <a:pt x="1712" y="210"/>
                    </a:lnTo>
                    <a:lnTo>
                      <a:pt x="1392" y="324"/>
                    </a:lnTo>
                    <a:lnTo>
                      <a:pt x="1076" y="433"/>
                    </a:lnTo>
                    <a:lnTo>
                      <a:pt x="780" y="529"/>
                    </a:lnTo>
                    <a:lnTo>
                      <a:pt x="684" y="560"/>
                    </a:lnTo>
                    <a:lnTo>
                      <a:pt x="588" y="591"/>
                    </a:lnTo>
                    <a:lnTo>
                      <a:pt x="491" y="622"/>
                    </a:lnTo>
                    <a:lnTo>
                      <a:pt x="399" y="653"/>
                    </a:lnTo>
                    <a:lnTo>
                      <a:pt x="307" y="678"/>
                    </a:lnTo>
                    <a:lnTo>
                      <a:pt x="214" y="714"/>
                    </a:lnTo>
                    <a:lnTo>
                      <a:pt x="123" y="744"/>
                    </a:lnTo>
                    <a:lnTo>
                      <a:pt x="39" y="784"/>
                    </a:lnTo>
                    <a:lnTo>
                      <a:pt x="13" y="823"/>
                    </a:lnTo>
                    <a:lnTo>
                      <a:pt x="0" y="866"/>
                    </a:lnTo>
                    <a:lnTo>
                      <a:pt x="0" y="914"/>
                    </a:lnTo>
                    <a:lnTo>
                      <a:pt x="13" y="967"/>
                    </a:lnTo>
                    <a:lnTo>
                      <a:pt x="27" y="1016"/>
                    </a:lnTo>
                    <a:lnTo>
                      <a:pt x="53" y="1064"/>
                    </a:lnTo>
                    <a:lnTo>
                      <a:pt x="70" y="1107"/>
                    </a:lnTo>
                    <a:lnTo>
                      <a:pt x="92" y="1155"/>
                    </a:lnTo>
                    <a:lnTo>
                      <a:pt x="92" y="1318"/>
                    </a:lnTo>
                    <a:lnTo>
                      <a:pt x="97" y="1326"/>
                    </a:lnTo>
                    <a:lnTo>
                      <a:pt x="114" y="1335"/>
                    </a:lnTo>
                    <a:lnTo>
                      <a:pt x="135" y="1335"/>
                    </a:lnTo>
                    <a:lnTo>
                      <a:pt x="158" y="1344"/>
                    </a:lnTo>
                    <a:lnTo>
                      <a:pt x="167" y="1356"/>
                    </a:lnTo>
                    <a:lnTo>
                      <a:pt x="175" y="1384"/>
                    </a:lnTo>
                    <a:lnTo>
                      <a:pt x="175" y="1409"/>
                    </a:lnTo>
                    <a:lnTo>
                      <a:pt x="180" y="1440"/>
                    </a:lnTo>
                    <a:lnTo>
                      <a:pt x="188" y="1462"/>
                    </a:lnTo>
                    <a:lnTo>
                      <a:pt x="219" y="1470"/>
                    </a:lnTo>
                    <a:lnTo>
                      <a:pt x="249" y="1470"/>
                    </a:lnTo>
                    <a:lnTo>
                      <a:pt x="276" y="1492"/>
                    </a:lnTo>
                    <a:lnTo>
                      <a:pt x="285" y="1515"/>
                    </a:lnTo>
                    <a:lnTo>
                      <a:pt x="303" y="1536"/>
                    </a:lnTo>
                    <a:lnTo>
                      <a:pt x="334" y="1554"/>
                    </a:lnTo>
                    <a:lnTo>
                      <a:pt x="377" y="1566"/>
                    </a:lnTo>
                    <a:lnTo>
                      <a:pt x="389" y="1554"/>
                    </a:lnTo>
                    <a:lnTo>
                      <a:pt x="407" y="1536"/>
                    </a:lnTo>
                    <a:lnTo>
                      <a:pt x="420" y="1515"/>
                    </a:lnTo>
                    <a:lnTo>
                      <a:pt x="438" y="1492"/>
                    </a:lnTo>
                    <a:lnTo>
                      <a:pt x="640" y="1419"/>
                    </a:lnTo>
                    <a:lnTo>
                      <a:pt x="684" y="1426"/>
                    </a:lnTo>
                    <a:lnTo>
                      <a:pt x="731" y="1426"/>
                    </a:lnTo>
                    <a:lnTo>
                      <a:pt x="775" y="1414"/>
                    </a:lnTo>
                    <a:lnTo>
                      <a:pt x="823" y="1401"/>
                    </a:lnTo>
                    <a:lnTo>
                      <a:pt x="867" y="1379"/>
                    </a:lnTo>
                    <a:lnTo>
                      <a:pt x="915" y="1356"/>
                    </a:lnTo>
                    <a:lnTo>
                      <a:pt x="969" y="1339"/>
                    </a:lnTo>
                    <a:lnTo>
                      <a:pt x="1020" y="1335"/>
                    </a:lnTo>
                    <a:lnTo>
                      <a:pt x="2922" y="796"/>
                    </a:lnTo>
                    <a:lnTo>
                      <a:pt x="3118" y="949"/>
                    </a:lnTo>
                    <a:lnTo>
                      <a:pt x="3333" y="1094"/>
                    </a:lnTo>
                    <a:lnTo>
                      <a:pt x="3556" y="1226"/>
                    </a:lnTo>
                    <a:lnTo>
                      <a:pt x="3788" y="1353"/>
                    </a:lnTo>
                    <a:lnTo>
                      <a:pt x="4020" y="1470"/>
                    </a:lnTo>
                    <a:lnTo>
                      <a:pt x="4261" y="1589"/>
                    </a:lnTo>
                    <a:lnTo>
                      <a:pt x="4497" y="1707"/>
                    </a:lnTo>
                    <a:lnTo>
                      <a:pt x="4742" y="1834"/>
                    </a:lnTo>
                    <a:lnTo>
                      <a:pt x="4769" y="1834"/>
                    </a:lnTo>
                    <a:lnTo>
                      <a:pt x="4800" y="1843"/>
                    </a:lnTo>
                    <a:lnTo>
                      <a:pt x="4830" y="1851"/>
                    </a:lnTo>
                    <a:lnTo>
                      <a:pt x="4861" y="1861"/>
                    </a:lnTo>
                    <a:lnTo>
                      <a:pt x="4886" y="1869"/>
                    </a:lnTo>
                    <a:lnTo>
                      <a:pt x="4917" y="1877"/>
                    </a:lnTo>
                    <a:lnTo>
                      <a:pt x="4948" y="1886"/>
                    </a:lnTo>
                    <a:lnTo>
                      <a:pt x="4979" y="1900"/>
                    </a:lnTo>
                    <a:close/>
                  </a:path>
                </a:pathLst>
              </a:custGeom>
              <a:solidFill>
                <a:srgbClr val="B0CF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141" name="Freeform 20"/>
              <p:cNvSpPr>
                <a:spLocks/>
              </p:cNvSpPr>
              <p:nvPr/>
            </p:nvSpPr>
            <p:spPr bwMode="auto">
              <a:xfrm>
                <a:off x="3789" y="610"/>
                <a:ext cx="222" cy="480"/>
              </a:xfrm>
              <a:custGeom>
                <a:avLst/>
                <a:gdLst>
                  <a:gd name="T0" fmla="*/ 450 w 3322"/>
                  <a:gd name="T1" fmla="*/ 7182 h 7200"/>
                  <a:gd name="T2" fmla="*/ 661 w 3322"/>
                  <a:gd name="T3" fmla="*/ 7121 h 7200"/>
                  <a:gd name="T4" fmla="*/ 871 w 3322"/>
                  <a:gd name="T5" fmla="*/ 7046 h 7200"/>
                  <a:gd name="T6" fmla="*/ 1589 w 3322"/>
                  <a:gd name="T7" fmla="*/ 6661 h 7200"/>
                  <a:gd name="T8" fmla="*/ 2215 w 3322"/>
                  <a:gd name="T9" fmla="*/ 6154 h 7200"/>
                  <a:gd name="T10" fmla="*/ 2732 w 3322"/>
                  <a:gd name="T11" fmla="*/ 5533 h 7200"/>
                  <a:gd name="T12" fmla="*/ 3117 w 3322"/>
                  <a:gd name="T13" fmla="*/ 4723 h 7200"/>
                  <a:gd name="T14" fmla="*/ 3314 w 3322"/>
                  <a:gd name="T15" fmla="*/ 3821 h 7200"/>
                  <a:gd name="T16" fmla="*/ 3301 w 3322"/>
                  <a:gd name="T17" fmla="*/ 2945 h 7200"/>
                  <a:gd name="T18" fmla="*/ 3139 w 3322"/>
                  <a:gd name="T19" fmla="*/ 2101 h 7200"/>
                  <a:gd name="T20" fmla="*/ 2758 w 3322"/>
                  <a:gd name="T21" fmla="*/ 1405 h 7200"/>
                  <a:gd name="T22" fmla="*/ 2185 w 3322"/>
                  <a:gd name="T23" fmla="*/ 797 h 7200"/>
                  <a:gd name="T24" fmla="*/ 1519 w 3322"/>
                  <a:gd name="T25" fmla="*/ 363 h 7200"/>
                  <a:gd name="T26" fmla="*/ 906 w 3322"/>
                  <a:gd name="T27" fmla="*/ 92 h 7200"/>
                  <a:gd name="T28" fmla="*/ 556 w 3322"/>
                  <a:gd name="T29" fmla="*/ 39 h 7200"/>
                  <a:gd name="T30" fmla="*/ 210 w 3322"/>
                  <a:gd name="T31" fmla="*/ 13 h 7200"/>
                  <a:gd name="T32" fmla="*/ 70 w 3322"/>
                  <a:gd name="T33" fmla="*/ 30 h 7200"/>
                  <a:gd name="T34" fmla="*/ 3 w 3322"/>
                  <a:gd name="T35" fmla="*/ 118 h 7200"/>
                  <a:gd name="T36" fmla="*/ 38 w 3322"/>
                  <a:gd name="T37" fmla="*/ 319 h 7200"/>
                  <a:gd name="T38" fmla="*/ 143 w 3322"/>
                  <a:gd name="T39" fmla="*/ 494 h 7200"/>
                  <a:gd name="T40" fmla="*/ 227 w 3322"/>
                  <a:gd name="T41" fmla="*/ 594 h 7200"/>
                  <a:gd name="T42" fmla="*/ 420 w 3322"/>
                  <a:gd name="T43" fmla="*/ 643 h 7200"/>
                  <a:gd name="T44" fmla="*/ 892 w 3322"/>
                  <a:gd name="T45" fmla="*/ 718 h 7200"/>
                  <a:gd name="T46" fmla="*/ 1322 w 3322"/>
                  <a:gd name="T47" fmla="*/ 871 h 7200"/>
                  <a:gd name="T48" fmla="*/ 1785 w 3322"/>
                  <a:gd name="T49" fmla="*/ 1111 h 7200"/>
                  <a:gd name="T50" fmla="*/ 2198 w 3322"/>
                  <a:gd name="T51" fmla="*/ 1484 h 7200"/>
                  <a:gd name="T52" fmla="*/ 2477 w 3322"/>
                  <a:gd name="T53" fmla="*/ 1926 h 7200"/>
                  <a:gd name="T54" fmla="*/ 2583 w 3322"/>
                  <a:gd name="T55" fmla="*/ 2220 h 7200"/>
                  <a:gd name="T56" fmla="*/ 2680 w 3322"/>
                  <a:gd name="T57" fmla="*/ 2526 h 7200"/>
                  <a:gd name="T58" fmla="*/ 2758 w 3322"/>
                  <a:gd name="T59" fmla="*/ 2945 h 7200"/>
                  <a:gd name="T60" fmla="*/ 2815 w 3322"/>
                  <a:gd name="T61" fmla="*/ 3607 h 7200"/>
                  <a:gd name="T62" fmla="*/ 2758 w 3322"/>
                  <a:gd name="T63" fmla="*/ 4254 h 7200"/>
                  <a:gd name="T64" fmla="*/ 2680 w 3322"/>
                  <a:gd name="T65" fmla="*/ 4552 h 7200"/>
                  <a:gd name="T66" fmla="*/ 2626 w 3322"/>
                  <a:gd name="T67" fmla="*/ 4662 h 7200"/>
                  <a:gd name="T68" fmla="*/ 2583 w 3322"/>
                  <a:gd name="T69" fmla="*/ 4784 h 7200"/>
                  <a:gd name="T70" fmla="*/ 2285 w 3322"/>
                  <a:gd name="T71" fmla="*/ 5274 h 7200"/>
                  <a:gd name="T72" fmla="*/ 1931 w 3322"/>
                  <a:gd name="T73" fmla="*/ 5729 h 7200"/>
                  <a:gd name="T74" fmla="*/ 1579 w 3322"/>
                  <a:gd name="T75" fmla="*/ 5992 h 7200"/>
                  <a:gd name="T76" fmla="*/ 915 w 3322"/>
                  <a:gd name="T77" fmla="*/ 6329 h 7200"/>
                  <a:gd name="T78" fmla="*/ 687 w 3322"/>
                  <a:gd name="T79" fmla="*/ 6425 h 7200"/>
                  <a:gd name="T80" fmla="*/ 446 w 3322"/>
                  <a:gd name="T81" fmla="*/ 6513 h 7200"/>
                  <a:gd name="T82" fmla="*/ 284 w 3322"/>
                  <a:gd name="T83" fmla="*/ 6604 h 7200"/>
                  <a:gd name="T84" fmla="*/ 192 w 3322"/>
                  <a:gd name="T85" fmla="*/ 6727 h 7200"/>
                  <a:gd name="T86" fmla="*/ 122 w 3322"/>
                  <a:gd name="T87" fmla="*/ 6863 h 7200"/>
                  <a:gd name="T88" fmla="*/ 109 w 3322"/>
                  <a:gd name="T89" fmla="*/ 6893 h 7200"/>
                  <a:gd name="T90" fmla="*/ 161 w 3322"/>
                  <a:gd name="T91" fmla="*/ 6967 h 7200"/>
                  <a:gd name="T92" fmla="*/ 188 w 3322"/>
                  <a:gd name="T93" fmla="*/ 7056 h 7200"/>
                  <a:gd name="T94" fmla="*/ 227 w 3322"/>
                  <a:gd name="T95" fmla="*/ 7160 h 7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22" h="7200">
                    <a:moveTo>
                      <a:pt x="306" y="7200"/>
                    </a:moveTo>
                    <a:lnTo>
                      <a:pt x="377" y="7191"/>
                    </a:lnTo>
                    <a:lnTo>
                      <a:pt x="450" y="7182"/>
                    </a:lnTo>
                    <a:lnTo>
                      <a:pt x="521" y="7166"/>
                    </a:lnTo>
                    <a:lnTo>
                      <a:pt x="594" y="7148"/>
                    </a:lnTo>
                    <a:lnTo>
                      <a:pt x="661" y="7121"/>
                    </a:lnTo>
                    <a:lnTo>
                      <a:pt x="731" y="7100"/>
                    </a:lnTo>
                    <a:lnTo>
                      <a:pt x="801" y="7073"/>
                    </a:lnTo>
                    <a:lnTo>
                      <a:pt x="871" y="7046"/>
                    </a:lnTo>
                    <a:lnTo>
                      <a:pt x="1125" y="6932"/>
                    </a:lnTo>
                    <a:lnTo>
                      <a:pt x="1365" y="6806"/>
                    </a:lnTo>
                    <a:lnTo>
                      <a:pt x="1589" y="6661"/>
                    </a:lnTo>
                    <a:lnTo>
                      <a:pt x="1808" y="6504"/>
                    </a:lnTo>
                    <a:lnTo>
                      <a:pt x="2014" y="6333"/>
                    </a:lnTo>
                    <a:lnTo>
                      <a:pt x="2215" y="6154"/>
                    </a:lnTo>
                    <a:lnTo>
                      <a:pt x="2403" y="5965"/>
                    </a:lnTo>
                    <a:lnTo>
                      <a:pt x="2595" y="5782"/>
                    </a:lnTo>
                    <a:lnTo>
                      <a:pt x="2732" y="5533"/>
                    </a:lnTo>
                    <a:lnTo>
                      <a:pt x="2872" y="5274"/>
                    </a:lnTo>
                    <a:lnTo>
                      <a:pt x="2998" y="4998"/>
                    </a:lnTo>
                    <a:lnTo>
                      <a:pt x="3117" y="4723"/>
                    </a:lnTo>
                    <a:lnTo>
                      <a:pt x="3208" y="4424"/>
                    </a:lnTo>
                    <a:lnTo>
                      <a:pt x="3278" y="4128"/>
                    </a:lnTo>
                    <a:lnTo>
                      <a:pt x="3314" y="3821"/>
                    </a:lnTo>
                    <a:lnTo>
                      <a:pt x="3322" y="3518"/>
                    </a:lnTo>
                    <a:lnTo>
                      <a:pt x="3318" y="3230"/>
                    </a:lnTo>
                    <a:lnTo>
                      <a:pt x="3301" y="2945"/>
                    </a:lnTo>
                    <a:lnTo>
                      <a:pt x="3271" y="2656"/>
                    </a:lnTo>
                    <a:lnTo>
                      <a:pt x="3218" y="2376"/>
                    </a:lnTo>
                    <a:lnTo>
                      <a:pt x="3139" y="2101"/>
                    </a:lnTo>
                    <a:lnTo>
                      <a:pt x="3043" y="1846"/>
                    </a:lnTo>
                    <a:lnTo>
                      <a:pt x="2911" y="1610"/>
                    </a:lnTo>
                    <a:lnTo>
                      <a:pt x="2758" y="1405"/>
                    </a:lnTo>
                    <a:lnTo>
                      <a:pt x="2574" y="1178"/>
                    </a:lnTo>
                    <a:lnTo>
                      <a:pt x="2385" y="975"/>
                    </a:lnTo>
                    <a:lnTo>
                      <a:pt x="2185" y="797"/>
                    </a:lnTo>
                    <a:lnTo>
                      <a:pt x="1974" y="639"/>
                    </a:lnTo>
                    <a:lnTo>
                      <a:pt x="1750" y="494"/>
                    </a:lnTo>
                    <a:lnTo>
                      <a:pt x="1519" y="363"/>
                    </a:lnTo>
                    <a:lnTo>
                      <a:pt x="1278" y="240"/>
                    </a:lnTo>
                    <a:lnTo>
                      <a:pt x="1029" y="135"/>
                    </a:lnTo>
                    <a:lnTo>
                      <a:pt x="906" y="92"/>
                    </a:lnTo>
                    <a:lnTo>
                      <a:pt x="788" y="65"/>
                    </a:lnTo>
                    <a:lnTo>
                      <a:pt x="669" y="44"/>
                    </a:lnTo>
                    <a:lnTo>
                      <a:pt x="556" y="39"/>
                    </a:lnTo>
                    <a:lnTo>
                      <a:pt x="437" y="30"/>
                    </a:lnTo>
                    <a:lnTo>
                      <a:pt x="323" y="27"/>
                    </a:lnTo>
                    <a:lnTo>
                      <a:pt x="210" y="13"/>
                    </a:lnTo>
                    <a:lnTo>
                      <a:pt x="96" y="0"/>
                    </a:lnTo>
                    <a:lnTo>
                      <a:pt x="82" y="18"/>
                    </a:lnTo>
                    <a:lnTo>
                      <a:pt x="70" y="30"/>
                    </a:lnTo>
                    <a:lnTo>
                      <a:pt x="47" y="39"/>
                    </a:lnTo>
                    <a:lnTo>
                      <a:pt x="30" y="52"/>
                    </a:lnTo>
                    <a:lnTo>
                      <a:pt x="3" y="118"/>
                    </a:lnTo>
                    <a:lnTo>
                      <a:pt x="0" y="184"/>
                    </a:lnTo>
                    <a:lnTo>
                      <a:pt x="13" y="250"/>
                    </a:lnTo>
                    <a:lnTo>
                      <a:pt x="38" y="319"/>
                    </a:lnTo>
                    <a:lnTo>
                      <a:pt x="65" y="380"/>
                    </a:lnTo>
                    <a:lnTo>
                      <a:pt x="105" y="443"/>
                    </a:lnTo>
                    <a:lnTo>
                      <a:pt x="143" y="494"/>
                    </a:lnTo>
                    <a:lnTo>
                      <a:pt x="188" y="547"/>
                    </a:lnTo>
                    <a:lnTo>
                      <a:pt x="210" y="569"/>
                    </a:lnTo>
                    <a:lnTo>
                      <a:pt x="227" y="594"/>
                    </a:lnTo>
                    <a:lnTo>
                      <a:pt x="245" y="608"/>
                    </a:lnTo>
                    <a:lnTo>
                      <a:pt x="271" y="625"/>
                    </a:lnTo>
                    <a:lnTo>
                      <a:pt x="420" y="643"/>
                    </a:lnTo>
                    <a:lnTo>
                      <a:pt x="573" y="665"/>
                    </a:lnTo>
                    <a:lnTo>
                      <a:pt x="731" y="687"/>
                    </a:lnTo>
                    <a:lnTo>
                      <a:pt x="892" y="718"/>
                    </a:lnTo>
                    <a:lnTo>
                      <a:pt x="1042" y="748"/>
                    </a:lnTo>
                    <a:lnTo>
                      <a:pt x="1190" y="800"/>
                    </a:lnTo>
                    <a:lnTo>
                      <a:pt x="1322" y="871"/>
                    </a:lnTo>
                    <a:lnTo>
                      <a:pt x="1449" y="968"/>
                    </a:lnTo>
                    <a:lnTo>
                      <a:pt x="1619" y="1024"/>
                    </a:lnTo>
                    <a:lnTo>
                      <a:pt x="1785" y="1111"/>
                    </a:lnTo>
                    <a:lnTo>
                      <a:pt x="1935" y="1221"/>
                    </a:lnTo>
                    <a:lnTo>
                      <a:pt x="2075" y="1349"/>
                    </a:lnTo>
                    <a:lnTo>
                      <a:pt x="2198" y="1484"/>
                    </a:lnTo>
                    <a:lnTo>
                      <a:pt x="2306" y="1628"/>
                    </a:lnTo>
                    <a:lnTo>
                      <a:pt x="2399" y="1777"/>
                    </a:lnTo>
                    <a:lnTo>
                      <a:pt x="2477" y="1926"/>
                    </a:lnTo>
                    <a:lnTo>
                      <a:pt x="2512" y="2022"/>
                    </a:lnTo>
                    <a:lnTo>
                      <a:pt x="2547" y="2122"/>
                    </a:lnTo>
                    <a:lnTo>
                      <a:pt x="2583" y="2220"/>
                    </a:lnTo>
                    <a:lnTo>
                      <a:pt x="2618" y="2324"/>
                    </a:lnTo>
                    <a:lnTo>
                      <a:pt x="2649" y="2424"/>
                    </a:lnTo>
                    <a:lnTo>
                      <a:pt x="2680" y="2526"/>
                    </a:lnTo>
                    <a:lnTo>
                      <a:pt x="2710" y="2626"/>
                    </a:lnTo>
                    <a:lnTo>
                      <a:pt x="2741" y="2726"/>
                    </a:lnTo>
                    <a:lnTo>
                      <a:pt x="2758" y="2945"/>
                    </a:lnTo>
                    <a:lnTo>
                      <a:pt x="2784" y="3165"/>
                    </a:lnTo>
                    <a:lnTo>
                      <a:pt x="2801" y="3383"/>
                    </a:lnTo>
                    <a:lnTo>
                      <a:pt x="2815" y="3607"/>
                    </a:lnTo>
                    <a:lnTo>
                      <a:pt x="2811" y="3821"/>
                    </a:lnTo>
                    <a:lnTo>
                      <a:pt x="2797" y="4039"/>
                    </a:lnTo>
                    <a:lnTo>
                      <a:pt x="2758" y="4254"/>
                    </a:lnTo>
                    <a:lnTo>
                      <a:pt x="2701" y="4469"/>
                    </a:lnTo>
                    <a:lnTo>
                      <a:pt x="2687" y="4509"/>
                    </a:lnTo>
                    <a:lnTo>
                      <a:pt x="2680" y="4552"/>
                    </a:lnTo>
                    <a:lnTo>
                      <a:pt x="2662" y="4587"/>
                    </a:lnTo>
                    <a:lnTo>
                      <a:pt x="2649" y="4627"/>
                    </a:lnTo>
                    <a:lnTo>
                      <a:pt x="2626" y="4662"/>
                    </a:lnTo>
                    <a:lnTo>
                      <a:pt x="2609" y="4696"/>
                    </a:lnTo>
                    <a:lnTo>
                      <a:pt x="2595" y="4735"/>
                    </a:lnTo>
                    <a:lnTo>
                      <a:pt x="2583" y="4784"/>
                    </a:lnTo>
                    <a:lnTo>
                      <a:pt x="2481" y="4945"/>
                    </a:lnTo>
                    <a:lnTo>
                      <a:pt x="2385" y="5113"/>
                    </a:lnTo>
                    <a:lnTo>
                      <a:pt x="2285" y="5274"/>
                    </a:lnTo>
                    <a:lnTo>
                      <a:pt x="2180" y="5436"/>
                    </a:lnTo>
                    <a:lnTo>
                      <a:pt x="2062" y="5584"/>
                    </a:lnTo>
                    <a:lnTo>
                      <a:pt x="1931" y="5729"/>
                    </a:lnTo>
                    <a:lnTo>
                      <a:pt x="1778" y="5856"/>
                    </a:lnTo>
                    <a:lnTo>
                      <a:pt x="1606" y="5975"/>
                    </a:lnTo>
                    <a:lnTo>
                      <a:pt x="1579" y="5992"/>
                    </a:lnTo>
                    <a:lnTo>
                      <a:pt x="1562" y="6022"/>
                    </a:lnTo>
                    <a:lnTo>
                      <a:pt x="989" y="6307"/>
                    </a:lnTo>
                    <a:lnTo>
                      <a:pt x="915" y="6329"/>
                    </a:lnTo>
                    <a:lnTo>
                      <a:pt x="840" y="6360"/>
                    </a:lnTo>
                    <a:lnTo>
                      <a:pt x="762" y="6390"/>
                    </a:lnTo>
                    <a:lnTo>
                      <a:pt x="687" y="6425"/>
                    </a:lnTo>
                    <a:lnTo>
                      <a:pt x="603" y="6456"/>
                    </a:lnTo>
                    <a:lnTo>
                      <a:pt x="524" y="6486"/>
                    </a:lnTo>
                    <a:lnTo>
                      <a:pt x="446" y="6513"/>
                    </a:lnTo>
                    <a:lnTo>
                      <a:pt x="367" y="6539"/>
                    </a:lnTo>
                    <a:lnTo>
                      <a:pt x="323" y="6565"/>
                    </a:lnTo>
                    <a:lnTo>
                      <a:pt x="284" y="6604"/>
                    </a:lnTo>
                    <a:lnTo>
                      <a:pt x="249" y="6645"/>
                    </a:lnTo>
                    <a:lnTo>
                      <a:pt x="223" y="6688"/>
                    </a:lnTo>
                    <a:lnTo>
                      <a:pt x="192" y="6727"/>
                    </a:lnTo>
                    <a:lnTo>
                      <a:pt x="166" y="6771"/>
                    </a:lnTo>
                    <a:lnTo>
                      <a:pt x="143" y="6815"/>
                    </a:lnTo>
                    <a:lnTo>
                      <a:pt x="122" y="6863"/>
                    </a:lnTo>
                    <a:lnTo>
                      <a:pt x="109" y="6863"/>
                    </a:lnTo>
                    <a:lnTo>
                      <a:pt x="96" y="6876"/>
                    </a:lnTo>
                    <a:lnTo>
                      <a:pt x="109" y="6893"/>
                    </a:lnTo>
                    <a:lnTo>
                      <a:pt x="126" y="6920"/>
                    </a:lnTo>
                    <a:lnTo>
                      <a:pt x="140" y="6942"/>
                    </a:lnTo>
                    <a:lnTo>
                      <a:pt x="161" y="6967"/>
                    </a:lnTo>
                    <a:lnTo>
                      <a:pt x="171" y="6995"/>
                    </a:lnTo>
                    <a:lnTo>
                      <a:pt x="182" y="7025"/>
                    </a:lnTo>
                    <a:lnTo>
                      <a:pt x="188" y="7056"/>
                    </a:lnTo>
                    <a:lnTo>
                      <a:pt x="188" y="7100"/>
                    </a:lnTo>
                    <a:lnTo>
                      <a:pt x="201" y="7130"/>
                    </a:lnTo>
                    <a:lnTo>
                      <a:pt x="227" y="7160"/>
                    </a:lnTo>
                    <a:lnTo>
                      <a:pt x="262" y="7182"/>
                    </a:lnTo>
                    <a:lnTo>
                      <a:pt x="306" y="7200"/>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142" name="Freeform 21"/>
              <p:cNvSpPr>
                <a:spLocks/>
              </p:cNvSpPr>
              <p:nvPr/>
            </p:nvSpPr>
            <p:spPr bwMode="auto">
              <a:xfrm>
                <a:off x="3500" y="604"/>
                <a:ext cx="324" cy="479"/>
              </a:xfrm>
              <a:custGeom>
                <a:avLst/>
                <a:gdLst>
                  <a:gd name="T0" fmla="*/ 4186 w 4864"/>
                  <a:gd name="T1" fmla="*/ 6955 h 7188"/>
                  <a:gd name="T2" fmla="*/ 4466 w 4864"/>
                  <a:gd name="T3" fmla="*/ 6452 h 7188"/>
                  <a:gd name="T4" fmla="*/ 4611 w 4864"/>
                  <a:gd name="T5" fmla="*/ 5936 h 7188"/>
                  <a:gd name="T6" fmla="*/ 4296 w 4864"/>
                  <a:gd name="T7" fmla="*/ 5577 h 7188"/>
                  <a:gd name="T8" fmla="*/ 4257 w 4864"/>
                  <a:gd name="T9" fmla="*/ 5686 h 7188"/>
                  <a:gd name="T10" fmla="*/ 4195 w 4864"/>
                  <a:gd name="T11" fmla="*/ 5888 h 7188"/>
                  <a:gd name="T12" fmla="*/ 3980 w 4864"/>
                  <a:gd name="T13" fmla="*/ 6409 h 7188"/>
                  <a:gd name="T14" fmla="*/ 3205 w 4864"/>
                  <a:gd name="T15" fmla="*/ 6530 h 7188"/>
                  <a:gd name="T16" fmla="*/ 1887 w 4864"/>
                  <a:gd name="T17" fmla="*/ 5992 h 7188"/>
                  <a:gd name="T18" fmla="*/ 1235 w 4864"/>
                  <a:gd name="T19" fmla="*/ 5586 h 7188"/>
                  <a:gd name="T20" fmla="*/ 968 w 4864"/>
                  <a:gd name="T21" fmla="*/ 5135 h 7188"/>
                  <a:gd name="T22" fmla="*/ 897 w 4864"/>
                  <a:gd name="T23" fmla="*/ 4976 h 7188"/>
                  <a:gd name="T24" fmla="*/ 784 w 4864"/>
                  <a:gd name="T25" fmla="*/ 4745 h 7188"/>
                  <a:gd name="T26" fmla="*/ 687 w 4864"/>
                  <a:gd name="T27" fmla="*/ 4251 h 7188"/>
                  <a:gd name="T28" fmla="*/ 616 w 4864"/>
                  <a:gd name="T29" fmla="*/ 3860 h 7188"/>
                  <a:gd name="T30" fmla="*/ 626 w 4864"/>
                  <a:gd name="T31" fmla="*/ 3571 h 7188"/>
                  <a:gd name="T32" fmla="*/ 687 w 4864"/>
                  <a:gd name="T33" fmla="*/ 3174 h 7188"/>
                  <a:gd name="T34" fmla="*/ 805 w 4864"/>
                  <a:gd name="T35" fmla="*/ 2758 h 7188"/>
                  <a:gd name="T36" fmla="*/ 955 w 4864"/>
                  <a:gd name="T37" fmla="*/ 2478 h 7188"/>
                  <a:gd name="T38" fmla="*/ 1313 w 4864"/>
                  <a:gd name="T39" fmla="*/ 1777 h 7188"/>
                  <a:gd name="T40" fmla="*/ 2044 w 4864"/>
                  <a:gd name="T41" fmla="*/ 981 h 7188"/>
                  <a:gd name="T42" fmla="*/ 2286 w 4864"/>
                  <a:gd name="T43" fmla="*/ 858 h 7188"/>
                  <a:gd name="T44" fmla="*/ 2479 w 4864"/>
                  <a:gd name="T45" fmla="*/ 723 h 7188"/>
                  <a:gd name="T46" fmla="*/ 2610 w 4864"/>
                  <a:gd name="T47" fmla="*/ 666 h 7188"/>
                  <a:gd name="T48" fmla="*/ 2929 w 4864"/>
                  <a:gd name="T49" fmla="*/ 543 h 7188"/>
                  <a:gd name="T50" fmla="*/ 3289 w 4864"/>
                  <a:gd name="T51" fmla="*/ 381 h 7188"/>
                  <a:gd name="T52" fmla="*/ 3705 w 4864"/>
                  <a:gd name="T53" fmla="*/ 342 h 7188"/>
                  <a:gd name="T54" fmla="*/ 3945 w 4864"/>
                  <a:gd name="T55" fmla="*/ 767 h 7188"/>
                  <a:gd name="T56" fmla="*/ 4120 w 4864"/>
                  <a:gd name="T57" fmla="*/ 1094 h 7188"/>
                  <a:gd name="T58" fmla="*/ 4172 w 4864"/>
                  <a:gd name="T59" fmla="*/ 1528 h 7188"/>
                  <a:gd name="T60" fmla="*/ 4383 w 4864"/>
                  <a:gd name="T61" fmla="*/ 2150 h 7188"/>
                  <a:gd name="T62" fmla="*/ 4449 w 4864"/>
                  <a:gd name="T63" fmla="*/ 3139 h 7188"/>
                  <a:gd name="T64" fmla="*/ 4405 w 4864"/>
                  <a:gd name="T65" fmla="*/ 3375 h 7188"/>
                  <a:gd name="T66" fmla="*/ 3950 w 4864"/>
                  <a:gd name="T67" fmla="*/ 3498 h 7188"/>
                  <a:gd name="T68" fmla="*/ 4168 w 4864"/>
                  <a:gd name="T69" fmla="*/ 4237 h 7188"/>
                  <a:gd name="T70" fmla="*/ 4312 w 4864"/>
                  <a:gd name="T71" fmla="*/ 4172 h 7188"/>
                  <a:gd name="T72" fmla="*/ 4330 w 4864"/>
                  <a:gd name="T73" fmla="*/ 3712 h 7188"/>
                  <a:gd name="T74" fmla="*/ 4847 w 4864"/>
                  <a:gd name="T75" fmla="*/ 3581 h 7188"/>
                  <a:gd name="T76" fmla="*/ 4751 w 4864"/>
                  <a:gd name="T77" fmla="*/ 2635 h 7188"/>
                  <a:gd name="T78" fmla="*/ 4646 w 4864"/>
                  <a:gd name="T79" fmla="*/ 1546 h 7188"/>
                  <a:gd name="T80" fmla="*/ 4426 w 4864"/>
                  <a:gd name="T81" fmla="*/ 928 h 7188"/>
                  <a:gd name="T82" fmla="*/ 3441 w 4864"/>
                  <a:gd name="T83" fmla="*/ 0 h 7188"/>
                  <a:gd name="T84" fmla="*/ 1935 w 4864"/>
                  <a:gd name="T85" fmla="*/ 451 h 7188"/>
                  <a:gd name="T86" fmla="*/ 1506 w 4864"/>
                  <a:gd name="T87" fmla="*/ 767 h 7188"/>
                  <a:gd name="T88" fmla="*/ 1261 w 4864"/>
                  <a:gd name="T89" fmla="*/ 998 h 7188"/>
                  <a:gd name="T90" fmla="*/ 871 w 4864"/>
                  <a:gd name="T91" fmla="*/ 1462 h 7188"/>
                  <a:gd name="T92" fmla="*/ 715 w 4864"/>
                  <a:gd name="T93" fmla="*/ 1698 h 7188"/>
                  <a:gd name="T94" fmla="*/ 666 w 4864"/>
                  <a:gd name="T95" fmla="*/ 1764 h 7188"/>
                  <a:gd name="T96" fmla="*/ 315 w 4864"/>
                  <a:gd name="T97" fmla="*/ 2561 h 7188"/>
                  <a:gd name="T98" fmla="*/ 53 w 4864"/>
                  <a:gd name="T99" fmla="*/ 3449 h 7188"/>
                  <a:gd name="T100" fmla="*/ 56 w 4864"/>
                  <a:gd name="T101" fmla="*/ 4351 h 7188"/>
                  <a:gd name="T102" fmla="*/ 224 w 4864"/>
                  <a:gd name="T103" fmla="*/ 4925 h 7188"/>
                  <a:gd name="T104" fmla="*/ 412 w 4864"/>
                  <a:gd name="T105" fmla="*/ 5424 h 7188"/>
                  <a:gd name="T106" fmla="*/ 876 w 4864"/>
                  <a:gd name="T107" fmla="*/ 5861 h 7188"/>
                  <a:gd name="T108" fmla="*/ 1467 w 4864"/>
                  <a:gd name="T109" fmla="*/ 6444 h 7188"/>
                  <a:gd name="T110" fmla="*/ 2329 w 4864"/>
                  <a:gd name="T111" fmla="*/ 6903 h 7188"/>
                  <a:gd name="T112" fmla="*/ 3025 w 4864"/>
                  <a:gd name="T113" fmla="*/ 7086 h 7188"/>
                  <a:gd name="T114" fmla="*/ 3784 w 4864"/>
                  <a:gd name="T115" fmla="*/ 7188 h 7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64" h="7188">
                    <a:moveTo>
                      <a:pt x="3784" y="7188"/>
                    </a:moveTo>
                    <a:lnTo>
                      <a:pt x="3901" y="7152"/>
                    </a:lnTo>
                    <a:lnTo>
                      <a:pt x="4011" y="7104"/>
                    </a:lnTo>
                    <a:lnTo>
                      <a:pt x="4102" y="7034"/>
                    </a:lnTo>
                    <a:lnTo>
                      <a:pt x="4186" y="6955"/>
                    </a:lnTo>
                    <a:lnTo>
                      <a:pt x="4251" y="6863"/>
                    </a:lnTo>
                    <a:lnTo>
                      <a:pt x="4312" y="6763"/>
                    </a:lnTo>
                    <a:lnTo>
                      <a:pt x="4366" y="6653"/>
                    </a:lnTo>
                    <a:lnTo>
                      <a:pt x="4418" y="6548"/>
                    </a:lnTo>
                    <a:lnTo>
                      <a:pt x="4466" y="6452"/>
                    </a:lnTo>
                    <a:lnTo>
                      <a:pt x="4511" y="6355"/>
                    </a:lnTo>
                    <a:lnTo>
                      <a:pt x="4546" y="6250"/>
                    </a:lnTo>
                    <a:lnTo>
                      <a:pt x="4580" y="6149"/>
                    </a:lnTo>
                    <a:lnTo>
                      <a:pt x="4597" y="6041"/>
                    </a:lnTo>
                    <a:lnTo>
                      <a:pt x="4611" y="5936"/>
                    </a:lnTo>
                    <a:lnTo>
                      <a:pt x="4607" y="5831"/>
                    </a:lnTo>
                    <a:lnTo>
                      <a:pt x="4593" y="5729"/>
                    </a:lnTo>
                    <a:lnTo>
                      <a:pt x="4347" y="5568"/>
                    </a:lnTo>
                    <a:lnTo>
                      <a:pt x="4322" y="5568"/>
                    </a:lnTo>
                    <a:lnTo>
                      <a:pt x="4296" y="5577"/>
                    </a:lnTo>
                    <a:lnTo>
                      <a:pt x="4269" y="5581"/>
                    </a:lnTo>
                    <a:lnTo>
                      <a:pt x="4247" y="5577"/>
                    </a:lnTo>
                    <a:lnTo>
                      <a:pt x="4257" y="5607"/>
                    </a:lnTo>
                    <a:lnTo>
                      <a:pt x="4261" y="5647"/>
                    </a:lnTo>
                    <a:lnTo>
                      <a:pt x="4257" y="5686"/>
                    </a:lnTo>
                    <a:lnTo>
                      <a:pt x="4251" y="5726"/>
                    </a:lnTo>
                    <a:lnTo>
                      <a:pt x="4239" y="5764"/>
                    </a:lnTo>
                    <a:lnTo>
                      <a:pt x="4230" y="5804"/>
                    </a:lnTo>
                    <a:lnTo>
                      <a:pt x="4212" y="5843"/>
                    </a:lnTo>
                    <a:lnTo>
                      <a:pt x="4195" y="5888"/>
                    </a:lnTo>
                    <a:lnTo>
                      <a:pt x="4165" y="6006"/>
                    </a:lnTo>
                    <a:lnTo>
                      <a:pt x="4130" y="6114"/>
                    </a:lnTo>
                    <a:lnTo>
                      <a:pt x="4086" y="6220"/>
                    </a:lnTo>
                    <a:lnTo>
                      <a:pt x="4037" y="6320"/>
                    </a:lnTo>
                    <a:lnTo>
                      <a:pt x="3980" y="6409"/>
                    </a:lnTo>
                    <a:lnTo>
                      <a:pt x="3919" y="6499"/>
                    </a:lnTo>
                    <a:lnTo>
                      <a:pt x="3849" y="6588"/>
                    </a:lnTo>
                    <a:lnTo>
                      <a:pt x="3784" y="6675"/>
                    </a:lnTo>
                    <a:lnTo>
                      <a:pt x="3489" y="6609"/>
                    </a:lnTo>
                    <a:lnTo>
                      <a:pt x="3205" y="6530"/>
                    </a:lnTo>
                    <a:lnTo>
                      <a:pt x="2929" y="6444"/>
                    </a:lnTo>
                    <a:lnTo>
                      <a:pt x="2662" y="6348"/>
                    </a:lnTo>
                    <a:lnTo>
                      <a:pt x="2394" y="6238"/>
                    </a:lnTo>
                    <a:lnTo>
                      <a:pt x="2141" y="6119"/>
                    </a:lnTo>
                    <a:lnTo>
                      <a:pt x="1887" y="5992"/>
                    </a:lnTo>
                    <a:lnTo>
                      <a:pt x="1646" y="5866"/>
                    </a:lnTo>
                    <a:lnTo>
                      <a:pt x="1528" y="5804"/>
                    </a:lnTo>
                    <a:lnTo>
                      <a:pt x="1423" y="5738"/>
                    </a:lnTo>
                    <a:lnTo>
                      <a:pt x="1322" y="5664"/>
                    </a:lnTo>
                    <a:lnTo>
                      <a:pt x="1235" y="5586"/>
                    </a:lnTo>
                    <a:lnTo>
                      <a:pt x="1151" y="5493"/>
                    </a:lnTo>
                    <a:lnTo>
                      <a:pt x="1082" y="5393"/>
                    </a:lnTo>
                    <a:lnTo>
                      <a:pt x="1021" y="5283"/>
                    </a:lnTo>
                    <a:lnTo>
                      <a:pt x="972" y="5169"/>
                    </a:lnTo>
                    <a:lnTo>
                      <a:pt x="968" y="5135"/>
                    </a:lnTo>
                    <a:lnTo>
                      <a:pt x="968" y="5112"/>
                    </a:lnTo>
                    <a:lnTo>
                      <a:pt x="941" y="5078"/>
                    </a:lnTo>
                    <a:lnTo>
                      <a:pt x="928" y="5047"/>
                    </a:lnTo>
                    <a:lnTo>
                      <a:pt x="911" y="5012"/>
                    </a:lnTo>
                    <a:lnTo>
                      <a:pt x="897" y="4976"/>
                    </a:lnTo>
                    <a:lnTo>
                      <a:pt x="880" y="4937"/>
                    </a:lnTo>
                    <a:lnTo>
                      <a:pt x="862" y="4907"/>
                    </a:lnTo>
                    <a:lnTo>
                      <a:pt x="841" y="4876"/>
                    </a:lnTo>
                    <a:lnTo>
                      <a:pt x="819" y="4855"/>
                    </a:lnTo>
                    <a:lnTo>
                      <a:pt x="784" y="4745"/>
                    </a:lnTo>
                    <a:lnTo>
                      <a:pt x="757" y="4645"/>
                    </a:lnTo>
                    <a:lnTo>
                      <a:pt x="736" y="4543"/>
                    </a:lnTo>
                    <a:lnTo>
                      <a:pt x="722" y="4447"/>
                    </a:lnTo>
                    <a:lnTo>
                      <a:pt x="705" y="4347"/>
                    </a:lnTo>
                    <a:lnTo>
                      <a:pt x="687" y="4251"/>
                    </a:lnTo>
                    <a:lnTo>
                      <a:pt x="666" y="4149"/>
                    </a:lnTo>
                    <a:lnTo>
                      <a:pt x="648" y="4053"/>
                    </a:lnTo>
                    <a:lnTo>
                      <a:pt x="635" y="3987"/>
                    </a:lnTo>
                    <a:lnTo>
                      <a:pt x="626" y="3922"/>
                    </a:lnTo>
                    <a:lnTo>
                      <a:pt x="616" y="3860"/>
                    </a:lnTo>
                    <a:lnTo>
                      <a:pt x="612" y="3805"/>
                    </a:lnTo>
                    <a:lnTo>
                      <a:pt x="609" y="3742"/>
                    </a:lnTo>
                    <a:lnTo>
                      <a:pt x="609" y="3685"/>
                    </a:lnTo>
                    <a:lnTo>
                      <a:pt x="612" y="3629"/>
                    </a:lnTo>
                    <a:lnTo>
                      <a:pt x="626" y="3571"/>
                    </a:lnTo>
                    <a:lnTo>
                      <a:pt x="574" y="3498"/>
                    </a:lnTo>
                    <a:lnTo>
                      <a:pt x="612" y="3418"/>
                    </a:lnTo>
                    <a:lnTo>
                      <a:pt x="644" y="3345"/>
                    </a:lnTo>
                    <a:lnTo>
                      <a:pt x="666" y="3256"/>
                    </a:lnTo>
                    <a:lnTo>
                      <a:pt x="687" y="3174"/>
                    </a:lnTo>
                    <a:lnTo>
                      <a:pt x="705" y="3081"/>
                    </a:lnTo>
                    <a:lnTo>
                      <a:pt x="722" y="2994"/>
                    </a:lnTo>
                    <a:lnTo>
                      <a:pt x="740" y="2903"/>
                    </a:lnTo>
                    <a:lnTo>
                      <a:pt x="770" y="2814"/>
                    </a:lnTo>
                    <a:lnTo>
                      <a:pt x="805" y="2758"/>
                    </a:lnTo>
                    <a:lnTo>
                      <a:pt x="841" y="2705"/>
                    </a:lnTo>
                    <a:lnTo>
                      <a:pt x="871" y="2649"/>
                    </a:lnTo>
                    <a:lnTo>
                      <a:pt x="907" y="2596"/>
                    </a:lnTo>
                    <a:lnTo>
                      <a:pt x="928" y="2535"/>
                    </a:lnTo>
                    <a:lnTo>
                      <a:pt x="955" y="2478"/>
                    </a:lnTo>
                    <a:lnTo>
                      <a:pt x="976" y="2416"/>
                    </a:lnTo>
                    <a:lnTo>
                      <a:pt x="994" y="2355"/>
                    </a:lnTo>
                    <a:lnTo>
                      <a:pt x="1082" y="2150"/>
                    </a:lnTo>
                    <a:lnTo>
                      <a:pt x="1191" y="1962"/>
                    </a:lnTo>
                    <a:lnTo>
                      <a:pt x="1313" y="1777"/>
                    </a:lnTo>
                    <a:lnTo>
                      <a:pt x="1449" y="1606"/>
                    </a:lnTo>
                    <a:lnTo>
                      <a:pt x="1589" y="1437"/>
                    </a:lnTo>
                    <a:lnTo>
                      <a:pt x="1738" y="1278"/>
                    </a:lnTo>
                    <a:lnTo>
                      <a:pt x="1892" y="1125"/>
                    </a:lnTo>
                    <a:lnTo>
                      <a:pt x="2044" y="981"/>
                    </a:lnTo>
                    <a:lnTo>
                      <a:pt x="2093" y="955"/>
                    </a:lnTo>
                    <a:lnTo>
                      <a:pt x="2146" y="928"/>
                    </a:lnTo>
                    <a:lnTo>
                      <a:pt x="2194" y="906"/>
                    </a:lnTo>
                    <a:lnTo>
                      <a:pt x="2242" y="885"/>
                    </a:lnTo>
                    <a:lnTo>
                      <a:pt x="2286" y="858"/>
                    </a:lnTo>
                    <a:lnTo>
                      <a:pt x="2334" y="836"/>
                    </a:lnTo>
                    <a:lnTo>
                      <a:pt x="2377" y="806"/>
                    </a:lnTo>
                    <a:lnTo>
                      <a:pt x="2425" y="779"/>
                    </a:lnTo>
                    <a:lnTo>
                      <a:pt x="2452" y="753"/>
                    </a:lnTo>
                    <a:lnTo>
                      <a:pt x="2479" y="723"/>
                    </a:lnTo>
                    <a:lnTo>
                      <a:pt x="2492" y="706"/>
                    </a:lnTo>
                    <a:lnTo>
                      <a:pt x="2504" y="692"/>
                    </a:lnTo>
                    <a:lnTo>
                      <a:pt x="2522" y="678"/>
                    </a:lnTo>
                    <a:lnTo>
                      <a:pt x="2548" y="675"/>
                    </a:lnTo>
                    <a:lnTo>
                      <a:pt x="2610" y="666"/>
                    </a:lnTo>
                    <a:lnTo>
                      <a:pt x="2675" y="652"/>
                    </a:lnTo>
                    <a:lnTo>
                      <a:pt x="2737" y="627"/>
                    </a:lnTo>
                    <a:lnTo>
                      <a:pt x="2803" y="604"/>
                    </a:lnTo>
                    <a:lnTo>
                      <a:pt x="2864" y="570"/>
                    </a:lnTo>
                    <a:lnTo>
                      <a:pt x="2929" y="543"/>
                    </a:lnTo>
                    <a:lnTo>
                      <a:pt x="2995" y="517"/>
                    </a:lnTo>
                    <a:lnTo>
                      <a:pt x="3070" y="507"/>
                    </a:lnTo>
                    <a:lnTo>
                      <a:pt x="3135" y="460"/>
                    </a:lnTo>
                    <a:lnTo>
                      <a:pt x="3210" y="421"/>
                    </a:lnTo>
                    <a:lnTo>
                      <a:pt x="3289" y="381"/>
                    </a:lnTo>
                    <a:lnTo>
                      <a:pt x="3367" y="355"/>
                    </a:lnTo>
                    <a:lnTo>
                      <a:pt x="3446" y="328"/>
                    </a:lnTo>
                    <a:lnTo>
                      <a:pt x="3530" y="321"/>
                    </a:lnTo>
                    <a:lnTo>
                      <a:pt x="3612" y="325"/>
                    </a:lnTo>
                    <a:lnTo>
                      <a:pt x="3705" y="342"/>
                    </a:lnTo>
                    <a:lnTo>
                      <a:pt x="3756" y="417"/>
                    </a:lnTo>
                    <a:lnTo>
                      <a:pt x="3810" y="496"/>
                    </a:lnTo>
                    <a:lnTo>
                      <a:pt x="3858" y="582"/>
                    </a:lnTo>
                    <a:lnTo>
                      <a:pt x="3906" y="675"/>
                    </a:lnTo>
                    <a:lnTo>
                      <a:pt x="3945" y="767"/>
                    </a:lnTo>
                    <a:lnTo>
                      <a:pt x="3990" y="863"/>
                    </a:lnTo>
                    <a:lnTo>
                      <a:pt x="4028" y="955"/>
                    </a:lnTo>
                    <a:lnTo>
                      <a:pt x="4068" y="1056"/>
                    </a:lnTo>
                    <a:lnTo>
                      <a:pt x="4090" y="1068"/>
                    </a:lnTo>
                    <a:lnTo>
                      <a:pt x="4120" y="1094"/>
                    </a:lnTo>
                    <a:lnTo>
                      <a:pt x="4142" y="1173"/>
                    </a:lnTo>
                    <a:lnTo>
                      <a:pt x="4155" y="1266"/>
                    </a:lnTo>
                    <a:lnTo>
                      <a:pt x="4161" y="1353"/>
                    </a:lnTo>
                    <a:lnTo>
                      <a:pt x="4168" y="1444"/>
                    </a:lnTo>
                    <a:lnTo>
                      <a:pt x="4172" y="1528"/>
                    </a:lnTo>
                    <a:lnTo>
                      <a:pt x="4191" y="1612"/>
                    </a:lnTo>
                    <a:lnTo>
                      <a:pt x="4226" y="1686"/>
                    </a:lnTo>
                    <a:lnTo>
                      <a:pt x="4287" y="1755"/>
                    </a:lnTo>
                    <a:lnTo>
                      <a:pt x="4340" y="1952"/>
                    </a:lnTo>
                    <a:lnTo>
                      <a:pt x="4383" y="2150"/>
                    </a:lnTo>
                    <a:lnTo>
                      <a:pt x="4410" y="2347"/>
                    </a:lnTo>
                    <a:lnTo>
                      <a:pt x="4426" y="2548"/>
                    </a:lnTo>
                    <a:lnTo>
                      <a:pt x="4436" y="2744"/>
                    </a:lnTo>
                    <a:lnTo>
                      <a:pt x="4445" y="2941"/>
                    </a:lnTo>
                    <a:lnTo>
                      <a:pt x="4449" y="3139"/>
                    </a:lnTo>
                    <a:lnTo>
                      <a:pt x="4462" y="3335"/>
                    </a:lnTo>
                    <a:lnTo>
                      <a:pt x="4453" y="3345"/>
                    </a:lnTo>
                    <a:lnTo>
                      <a:pt x="4445" y="3353"/>
                    </a:lnTo>
                    <a:lnTo>
                      <a:pt x="4426" y="3362"/>
                    </a:lnTo>
                    <a:lnTo>
                      <a:pt x="4405" y="3375"/>
                    </a:lnTo>
                    <a:lnTo>
                      <a:pt x="4068" y="3480"/>
                    </a:lnTo>
                    <a:lnTo>
                      <a:pt x="4051" y="3475"/>
                    </a:lnTo>
                    <a:lnTo>
                      <a:pt x="4024" y="3475"/>
                    </a:lnTo>
                    <a:lnTo>
                      <a:pt x="3985" y="3480"/>
                    </a:lnTo>
                    <a:lnTo>
                      <a:pt x="3950" y="3498"/>
                    </a:lnTo>
                    <a:lnTo>
                      <a:pt x="3906" y="3510"/>
                    </a:lnTo>
                    <a:lnTo>
                      <a:pt x="3866" y="3510"/>
                    </a:lnTo>
                    <a:lnTo>
                      <a:pt x="4107" y="4241"/>
                    </a:lnTo>
                    <a:lnTo>
                      <a:pt x="4137" y="4237"/>
                    </a:lnTo>
                    <a:lnTo>
                      <a:pt x="4168" y="4237"/>
                    </a:lnTo>
                    <a:lnTo>
                      <a:pt x="4200" y="4229"/>
                    </a:lnTo>
                    <a:lnTo>
                      <a:pt x="4234" y="4220"/>
                    </a:lnTo>
                    <a:lnTo>
                      <a:pt x="4261" y="4202"/>
                    </a:lnTo>
                    <a:lnTo>
                      <a:pt x="4287" y="4190"/>
                    </a:lnTo>
                    <a:lnTo>
                      <a:pt x="4312" y="4172"/>
                    </a:lnTo>
                    <a:lnTo>
                      <a:pt x="4340" y="4155"/>
                    </a:lnTo>
                    <a:lnTo>
                      <a:pt x="4357" y="4124"/>
                    </a:lnTo>
                    <a:lnTo>
                      <a:pt x="4370" y="4110"/>
                    </a:lnTo>
                    <a:lnTo>
                      <a:pt x="4326" y="3734"/>
                    </a:lnTo>
                    <a:lnTo>
                      <a:pt x="4330" y="3712"/>
                    </a:lnTo>
                    <a:lnTo>
                      <a:pt x="4347" y="3699"/>
                    </a:lnTo>
                    <a:lnTo>
                      <a:pt x="4786" y="3634"/>
                    </a:lnTo>
                    <a:lnTo>
                      <a:pt x="4807" y="3620"/>
                    </a:lnTo>
                    <a:lnTo>
                      <a:pt x="4829" y="3606"/>
                    </a:lnTo>
                    <a:lnTo>
                      <a:pt x="4847" y="3581"/>
                    </a:lnTo>
                    <a:lnTo>
                      <a:pt x="4864" y="3555"/>
                    </a:lnTo>
                    <a:lnTo>
                      <a:pt x="4821" y="3327"/>
                    </a:lnTo>
                    <a:lnTo>
                      <a:pt x="4790" y="3099"/>
                    </a:lnTo>
                    <a:lnTo>
                      <a:pt x="4764" y="2868"/>
                    </a:lnTo>
                    <a:lnTo>
                      <a:pt x="4751" y="2635"/>
                    </a:lnTo>
                    <a:lnTo>
                      <a:pt x="4733" y="2394"/>
                    </a:lnTo>
                    <a:lnTo>
                      <a:pt x="4717" y="2158"/>
                    </a:lnTo>
                    <a:lnTo>
                      <a:pt x="4693" y="1922"/>
                    </a:lnTo>
                    <a:lnTo>
                      <a:pt x="4668" y="1694"/>
                    </a:lnTo>
                    <a:lnTo>
                      <a:pt x="4646" y="1546"/>
                    </a:lnTo>
                    <a:lnTo>
                      <a:pt x="4615" y="1413"/>
                    </a:lnTo>
                    <a:lnTo>
                      <a:pt x="4572" y="1287"/>
                    </a:lnTo>
                    <a:lnTo>
                      <a:pt x="4522" y="1169"/>
                    </a:lnTo>
                    <a:lnTo>
                      <a:pt x="4471" y="1046"/>
                    </a:lnTo>
                    <a:lnTo>
                      <a:pt x="4426" y="928"/>
                    </a:lnTo>
                    <a:lnTo>
                      <a:pt x="4392" y="802"/>
                    </a:lnTo>
                    <a:lnTo>
                      <a:pt x="4375" y="675"/>
                    </a:lnTo>
                    <a:lnTo>
                      <a:pt x="4068" y="49"/>
                    </a:lnTo>
                    <a:lnTo>
                      <a:pt x="3752" y="5"/>
                    </a:lnTo>
                    <a:lnTo>
                      <a:pt x="3441" y="0"/>
                    </a:lnTo>
                    <a:lnTo>
                      <a:pt x="3122" y="31"/>
                    </a:lnTo>
                    <a:lnTo>
                      <a:pt x="2811" y="101"/>
                    </a:lnTo>
                    <a:lnTo>
                      <a:pt x="2504" y="193"/>
                    </a:lnTo>
                    <a:lnTo>
                      <a:pt x="2212" y="311"/>
                    </a:lnTo>
                    <a:lnTo>
                      <a:pt x="1935" y="451"/>
                    </a:lnTo>
                    <a:lnTo>
                      <a:pt x="1686" y="617"/>
                    </a:lnTo>
                    <a:lnTo>
                      <a:pt x="1633" y="652"/>
                    </a:lnTo>
                    <a:lnTo>
                      <a:pt x="1589" y="688"/>
                    </a:lnTo>
                    <a:lnTo>
                      <a:pt x="1546" y="727"/>
                    </a:lnTo>
                    <a:lnTo>
                      <a:pt x="1506" y="767"/>
                    </a:lnTo>
                    <a:lnTo>
                      <a:pt x="1463" y="806"/>
                    </a:lnTo>
                    <a:lnTo>
                      <a:pt x="1423" y="846"/>
                    </a:lnTo>
                    <a:lnTo>
                      <a:pt x="1384" y="885"/>
                    </a:lnTo>
                    <a:lnTo>
                      <a:pt x="1353" y="924"/>
                    </a:lnTo>
                    <a:lnTo>
                      <a:pt x="1261" y="998"/>
                    </a:lnTo>
                    <a:lnTo>
                      <a:pt x="1178" y="1081"/>
                    </a:lnTo>
                    <a:lnTo>
                      <a:pt x="1090" y="1169"/>
                    </a:lnTo>
                    <a:lnTo>
                      <a:pt x="1016" y="1266"/>
                    </a:lnTo>
                    <a:lnTo>
                      <a:pt x="937" y="1357"/>
                    </a:lnTo>
                    <a:lnTo>
                      <a:pt x="871" y="1462"/>
                    </a:lnTo>
                    <a:lnTo>
                      <a:pt x="805" y="1567"/>
                    </a:lnTo>
                    <a:lnTo>
                      <a:pt x="757" y="1677"/>
                    </a:lnTo>
                    <a:lnTo>
                      <a:pt x="731" y="1681"/>
                    </a:lnTo>
                    <a:lnTo>
                      <a:pt x="705" y="1694"/>
                    </a:lnTo>
                    <a:lnTo>
                      <a:pt x="715" y="1698"/>
                    </a:lnTo>
                    <a:lnTo>
                      <a:pt x="718" y="1720"/>
                    </a:lnTo>
                    <a:lnTo>
                      <a:pt x="715" y="1738"/>
                    </a:lnTo>
                    <a:lnTo>
                      <a:pt x="705" y="1755"/>
                    </a:lnTo>
                    <a:lnTo>
                      <a:pt x="687" y="1755"/>
                    </a:lnTo>
                    <a:lnTo>
                      <a:pt x="666" y="1764"/>
                    </a:lnTo>
                    <a:lnTo>
                      <a:pt x="600" y="1927"/>
                    </a:lnTo>
                    <a:lnTo>
                      <a:pt x="534" y="2088"/>
                    </a:lnTo>
                    <a:lnTo>
                      <a:pt x="460" y="2246"/>
                    </a:lnTo>
                    <a:lnTo>
                      <a:pt x="390" y="2404"/>
                    </a:lnTo>
                    <a:lnTo>
                      <a:pt x="315" y="2561"/>
                    </a:lnTo>
                    <a:lnTo>
                      <a:pt x="249" y="2728"/>
                    </a:lnTo>
                    <a:lnTo>
                      <a:pt x="188" y="2903"/>
                    </a:lnTo>
                    <a:lnTo>
                      <a:pt x="145" y="3095"/>
                    </a:lnTo>
                    <a:lnTo>
                      <a:pt x="91" y="3270"/>
                    </a:lnTo>
                    <a:lnTo>
                      <a:pt x="53" y="3449"/>
                    </a:lnTo>
                    <a:lnTo>
                      <a:pt x="21" y="3629"/>
                    </a:lnTo>
                    <a:lnTo>
                      <a:pt x="4" y="3812"/>
                    </a:lnTo>
                    <a:lnTo>
                      <a:pt x="0" y="3992"/>
                    </a:lnTo>
                    <a:lnTo>
                      <a:pt x="18" y="4172"/>
                    </a:lnTo>
                    <a:lnTo>
                      <a:pt x="56" y="4351"/>
                    </a:lnTo>
                    <a:lnTo>
                      <a:pt x="123" y="4535"/>
                    </a:lnTo>
                    <a:lnTo>
                      <a:pt x="135" y="4631"/>
                    </a:lnTo>
                    <a:lnTo>
                      <a:pt x="162" y="4732"/>
                    </a:lnTo>
                    <a:lnTo>
                      <a:pt x="188" y="4828"/>
                    </a:lnTo>
                    <a:lnTo>
                      <a:pt x="224" y="4925"/>
                    </a:lnTo>
                    <a:lnTo>
                      <a:pt x="255" y="5016"/>
                    </a:lnTo>
                    <a:lnTo>
                      <a:pt x="289" y="5112"/>
                    </a:lnTo>
                    <a:lnTo>
                      <a:pt x="315" y="5208"/>
                    </a:lnTo>
                    <a:lnTo>
                      <a:pt x="345" y="5314"/>
                    </a:lnTo>
                    <a:lnTo>
                      <a:pt x="412" y="5424"/>
                    </a:lnTo>
                    <a:lnTo>
                      <a:pt x="495" y="5524"/>
                    </a:lnTo>
                    <a:lnTo>
                      <a:pt x="587" y="5607"/>
                    </a:lnTo>
                    <a:lnTo>
                      <a:pt x="687" y="5695"/>
                    </a:lnTo>
                    <a:lnTo>
                      <a:pt x="784" y="5774"/>
                    </a:lnTo>
                    <a:lnTo>
                      <a:pt x="876" y="5861"/>
                    </a:lnTo>
                    <a:lnTo>
                      <a:pt x="959" y="5957"/>
                    </a:lnTo>
                    <a:lnTo>
                      <a:pt x="1029" y="6071"/>
                    </a:lnTo>
                    <a:lnTo>
                      <a:pt x="1156" y="6211"/>
                    </a:lnTo>
                    <a:lnTo>
                      <a:pt x="1305" y="6334"/>
                    </a:lnTo>
                    <a:lnTo>
                      <a:pt x="1467" y="6444"/>
                    </a:lnTo>
                    <a:lnTo>
                      <a:pt x="1638" y="6539"/>
                    </a:lnTo>
                    <a:lnTo>
                      <a:pt x="1809" y="6627"/>
                    </a:lnTo>
                    <a:lnTo>
                      <a:pt x="1988" y="6715"/>
                    </a:lnTo>
                    <a:lnTo>
                      <a:pt x="2159" y="6802"/>
                    </a:lnTo>
                    <a:lnTo>
                      <a:pt x="2329" y="6903"/>
                    </a:lnTo>
                    <a:lnTo>
                      <a:pt x="2469" y="6912"/>
                    </a:lnTo>
                    <a:lnTo>
                      <a:pt x="2610" y="6951"/>
                    </a:lnTo>
                    <a:lnTo>
                      <a:pt x="2750" y="6994"/>
                    </a:lnTo>
                    <a:lnTo>
                      <a:pt x="2890" y="7048"/>
                    </a:lnTo>
                    <a:lnTo>
                      <a:pt x="3025" y="7086"/>
                    </a:lnTo>
                    <a:lnTo>
                      <a:pt x="3166" y="7113"/>
                    </a:lnTo>
                    <a:lnTo>
                      <a:pt x="3302" y="7113"/>
                    </a:lnTo>
                    <a:lnTo>
                      <a:pt x="3446" y="7078"/>
                    </a:lnTo>
                    <a:lnTo>
                      <a:pt x="3585" y="7165"/>
                    </a:lnTo>
                    <a:lnTo>
                      <a:pt x="3784" y="7188"/>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143" name="Freeform 22"/>
              <p:cNvSpPr>
                <a:spLocks/>
              </p:cNvSpPr>
              <p:nvPr/>
            </p:nvSpPr>
            <p:spPr bwMode="auto">
              <a:xfrm>
                <a:off x="3800" y="1112"/>
                <a:ext cx="62" cy="91"/>
              </a:xfrm>
              <a:custGeom>
                <a:avLst/>
                <a:gdLst>
                  <a:gd name="T0" fmla="*/ 293 w 937"/>
                  <a:gd name="T1" fmla="*/ 1370 h 1370"/>
                  <a:gd name="T2" fmla="*/ 345 w 937"/>
                  <a:gd name="T3" fmla="*/ 1358 h 1370"/>
                  <a:gd name="T4" fmla="*/ 406 w 937"/>
                  <a:gd name="T5" fmla="*/ 1345 h 1370"/>
                  <a:gd name="T6" fmla="*/ 468 w 937"/>
                  <a:gd name="T7" fmla="*/ 1327 h 1370"/>
                  <a:gd name="T8" fmla="*/ 534 w 937"/>
                  <a:gd name="T9" fmla="*/ 1314 h 1370"/>
                  <a:gd name="T10" fmla="*/ 599 w 937"/>
                  <a:gd name="T11" fmla="*/ 1301 h 1370"/>
                  <a:gd name="T12" fmla="*/ 665 w 937"/>
                  <a:gd name="T13" fmla="*/ 1291 h 1370"/>
                  <a:gd name="T14" fmla="*/ 731 w 937"/>
                  <a:gd name="T15" fmla="*/ 1287 h 1370"/>
                  <a:gd name="T16" fmla="*/ 796 w 937"/>
                  <a:gd name="T17" fmla="*/ 1296 h 1370"/>
                  <a:gd name="T18" fmla="*/ 827 w 937"/>
                  <a:gd name="T19" fmla="*/ 1270 h 1370"/>
                  <a:gd name="T20" fmla="*/ 853 w 937"/>
                  <a:gd name="T21" fmla="*/ 1235 h 1370"/>
                  <a:gd name="T22" fmla="*/ 937 w 937"/>
                  <a:gd name="T23" fmla="*/ 1174 h 1370"/>
                  <a:gd name="T24" fmla="*/ 924 w 937"/>
                  <a:gd name="T25" fmla="*/ 1143 h 1370"/>
                  <a:gd name="T26" fmla="*/ 901 w 937"/>
                  <a:gd name="T27" fmla="*/ 1121 h 1370"/>
                  <a:gd name="T28" fmla="*/ 876 w 937"/>
                  <a:gd name="T29" fmla="*/ 1099 h 1370"/>
                  <a:gd name="T30" fmla="*/ 853 w 937"/>
                  <a:gd name="T31" fmla="*/ 1087 h 1370"/>
                  <a:gd name="T32" fmla="*/ 827 w 937"/>
                  <a:gd name="T33" fmla="*/ 1060 h 1370"/>
                  <a:gd name="T34" fmla="*/ 819 w 937"/>
                  <a:gd name="T35" fmla="*/ 1034 h 1370"/>
                  <a:gd name="T36" fmla="*/ 810 w 937"/>
                  <a:gd name="T37" fmla="*/ 1003 h 1370"/>
                  <a:gd name="T38" fmla="*/ 810 w 937"/>
                  <a:gd name="T39" fmla="*/ 973 h 1370"/>
                  <a:gd name="T40" fmla="*/ 805 w 937"/>
                  <a:gd name="T41" fmla="*/ 938 h 1370"/>
                  <a:gd name="T42" fmla="*/ 805 w 937"/>
                  <a:gd name="T43" fmla="*/ 903 h 1370"/>
                  <a:gd name="T44" fmla="*/ 801 w 937"/>
                  <a:gd name="T45" fmla="*/ 868 h 1370"/>
                  <a:gd name="T46" fmla="*/ 796 w 937"/>
                  <a:gd name="T47" fmla="*/ 837 h 1370"/>
                  <a:gd name="T48" fmla="*/ 770 w 937"/>
                  <a:gd name="T49" fmla="*/ 718 h 1370"/>
                  <a:gd name="T50" fmla="*/ 753 w 937"/>
                  <a:gd name="T51" fmla="*/ 604 h 1370"/>
                  <a:gd name="T52" fmla="*/ 726 w 937"/>
                  <a:gd name="T53" fmla="*/ 491 h 1370"/>
                  <a:gd name="T54" fmla="*/ 700 w 937"/>
                  <a:gd name="T55" fmla="*/ 385 h 1370"/>
                  <a:gd name="T56" fmla="*/ 665 w 937"/>
                  <a:gd name="T57" fmla="*/ 276 h 1370"/>
                  <a:gd name="T58" fmla="*/ 621 w 937"/>
                  <a:gd name="T59" fmla="*/ 180 h 1370"/>
                  <a:gd name="T60" fmla="*/ 569 w 937"/>
                  <a:gd name="T61" fmla="*/ 83 h 1370"/>
                  <a:gd name="T62" fmla="*/ 508 w 937"/>
                  <a:gd name="T63" fmla="*/ 0 h 1370"/>
                  <a:gd name="T64" fmla="*/ 0 w 937"/>
                  <a:gd name="T65" fmla="*/ 18 h 1370"/>
                  <a:gd name="T66" fmla="*/ 65 w 937"/>
                  <a:gd name="T67" fmla="*/ 670 h 1370"/>
                  <a:gd name="T68" fmla="*/ 48 w 937"/>
                  <a:gd name="T69" fmla="*/ 688 h 1370"/>
                  <a:gd name="T70" fmla="*/ 35 w 937"/>
                  <a:gd name="T71" fmla="*/ 714 h 1370"/>
                  <a:gd name="T72" fmla="*/ 131 w 937"/>
                  <a:gd name="T73" fmla="*/ 1274 h 1370"/>
                  <a:gd name="T74" fmla="*/ 293 w 937"/>
                  <a:gd name="T75" fmla="*/ 1370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37" h="1370">
                    <a:moveTo>
                      <a:pt x="293" y="1370"/>
                    </a:moveTo>
                    <a:lnTo>
                      <a:pt x="345" y="1358"/>
                    </a:lnTo>
                    <a:lnTo>
                      <a:pt x="406" y="1345"/>
                    </a:lnTo>
                    <a:lnTo>
                      <a:pt x="468" y="1327"/>
                    </a:lnTo>
                    <a:lnTo>
                      <a:pt x="534" y="1314"/>
                    </a:lnTo>
                    <a:lnTo>
                      <a:pt x="599" y="1301"/>
                    </a:lnTo>
                    <a:lnTo>
                      <a:pt x="665" y="1291"/>
                    </a:lnTo>
                    <a:lnTo>
                      <a:pt x="731" y="1287"/>
                    </a:lnTo>
                    <a:lnTo>
                      <a:pt x="796" y="1296"/>
                    </a:lnTo>
                    <a:lnTo>
                      <a:pt x="827" y="1270"/>
                    </a:lnTo>
                    <a:lnTo>
                      <a:pt x="853" y="1235"/>
                    </a:lnTo>
                    <a:lnTo>
                      <a:pt x="937" y="1174"/>
                    </a:lnTo>
                    <a:lnTo>
                      <a:pt x="924" y="1143"/>
                    </a:lnTo>
                    <a:lnTo>
                      <a:pt x="901" y="1121"/>
                    </a:lnTo>
                    <a:lnTo>
                      <a:pt x="876" y="1099"/>
                    </a:lnTo>
                    <a:lnTo>
                      <a:pt x="853" y="1087"/>
                    </a:lnTo>
                    <a:lnTo>
                      <a:pt x="827" y="1060"/>
                    </a:lnTo>
                    <a:lnTo>
                      <a:pt x="819" y="1034"/>
                    </a:lnTo>
                    <a:lnTo>
                      <a:pt x="810" y="1003"/>
                    </a:lnTo>
                    <a:lnTo>
                      <a:pt x="810" y="973"/>
                    </a:lnTo>
                    <a:lnTo>
                      <a:pt x="805" y="938"/>
                    </a:lnTo>
                    <a:lnTo>
                      <a:pt x="805" y="903"/>
                    </a:lnTo>
                    <a:lnTo>
                      <a:pt x="801" y="868"/>
                    </a:lnTo>
                    <a:lnTo>
                      <a:pt x="796" y="837"/>
                    </a:lnTo>
                    <a:lnTo>
                      <a:pt x="770" y="718"/>
                    </a:lnTo>
                    <a:lnTo>
                      <a:pt x="753" y="604"/>
                    </a:lnTo>
                    <a:lnTo>
                      <a:pt x="726" y="491"/>
                    </a:lnTo>
                    <a:lnTo>
                      <a:pt x="700" y="385"/>
                    </a:lnTo>
                    <a:lnTo>
                      <a:pt x="665" y="276"/>
                    </a:lnTo>
                    <a:lnTo>
                      <a:pt x="621" y="180"/>
                    </a:lnTo>
                    <a:lnTo>
                      <a:pt x="569" y="83"/>
                    </a:lnTo>
                    <a:lnTo>
                      <a:pt x="508" y="0"/>
                    </a:lnTo>
                    <a:lnTo>
                      <a:pt x="0" y="18"/>
                    </a:lnTo>
                    <a:lnTo>
                      <a:pt x="65" y="670"/>
                    </a:lnTo>
                    <a:lnTo>
                      <a:pt x="48" y="688"/>
                    </a:lnTo>
                    <a:lnTo>
                      <a:pt x="35" y="714"/>
                    </a:lnTo>
                    <a:lnTo>
                      <a:pt x="131" y="1274"/>
                    </a:lnTo>
                    <a:lnTo>
                      <a:pt x="293" y="1370"/>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144" name="Freeform 23"/>
              <p:cNvSpPr>
                <a:spLocks/>
              </p:cNvSpPr>
              <p:nvPr/>
            </p:nvSpPr>
            <p:spPr bwMode="auto">
              <a:xfrm>
                <a:off x="3548" y="1067"/>
                <a:ext cx="96" cy="110"/>
              </a:xfrm>
              <a:custGeom>
                <a:avLst/>
                <a:gdLst>
                  <a:gd name="T0" fmla="*/ 612 w 1439"/>
                  <a:gd name="T1" fmla="*/ 1646 h 1646"/>
                  <a:gd name="T2" fmla="*/ 625 w 1439"/>
                  <a:gd name="T3" fmla="*/ 1642 h 1646"/>
                  <a:gd name="T4" fmla="*/ 642 w 1439"/>
                  <a:gd name="T5" fmla="*/ 1633 h 1646"/>
                  <a:gd name="T6" fmla="*/ 646 w 1439"/>
                  <a:gd name="T7" fmla="*/ 1619 h 1646"/>
                  <a:gd name="T8" fmla="*/ 656 w 1439"/>
                  <a:gd name="T9" fmla="*/ 1607 h 1646"/>
                  <a:gd name="T10" fmla="*/ 677 w 1439"/>
                  <a:gd name="T11" fmla="*/ 1593 h 1646"/>
                  <a:gd name="T12" fmla="*/ 713 w 1439"/>
                  <a:gd name="T13" fmla="*/ 1580 h 1646"/>
                  <a:gd name="T14" fmla="*/ 809 w 1439"/>
                  <a:gd name="T15" fmla="*/ 1427 h 1646"/>
                  <a:gd name="T16" fmla="*/ 913 w 1439"/>
                  <a:gd name="T17" fmla="*/ 1279 h 1646"/>
                  <a:gd name="T18" fmla="*/ 1019 w 1439"/>
                  <a:gd name="T19" fmla="*/ 1129 h 1646"/>
                  <a:gd name="T20" fmla="*/ 1123 w 1439"/>
                  <a:gd name="T21" fmla="*/ 980 h 1646"/>
                  <a:gd name="T22" fmla="*/ 1220 w 1439"/>
                  <a:gd name="T23" fmla="*/ 823 h 1646"/>
                  <a:gd name="T24" fmla="*/ 1308 w 1439"/>
                  <a:gd name="T25" fmla="*/ 662 h 1646"/>
                  <a:gd name="T26" fmla="*/ 1378 w 1439"/>
                  <a:gd name="T27" fmla="*/ 491 h 1646"/>
                  <a:gd name="T28" fmla="*/ 1439 w 1439"/>
                  <a:gd name="T29" fmla="*/ 306 h 1646"/>
                  <a:gd name="T30" fmla="*/ 1435 w 1439"/>
                  <a:gd name="T31" fmla="*/ 271 h 1646"/>
                  <a:gd name="T32" fmla="*/ 1431 w 1439"/>
                  <a:gd name="T33" fmla="*/ 246 h 1646"/>
                  <a:gd name="T34" fmla="*/ 1422 w 1439"/>
                  <a:gd name="T35" fmla="*/ 219 h 1646"/>
                  <a:gd name="T36" fmla="*/ 1408 w 1439"/>
                  <a:gd name="T37" fmla="*/ 202 h 1646"/>
                  <a:gd name="T38" fmla="*/ 1397 w 1439"/>
                  <a:gd name="T39" fmla="*/ 192 h 1646"/>
                  <a:gd name="T40" fmla="*/ 1387 w 1439"/>
                  <a:gd name="T41" fmla="*/ 184 h 1646"/>
                  <a:gd name="T42" fmla="*/ 1369 w 1439"/>
                  <a:gd name="T43" fmla="*/ 175 h 1646"/>
                  <a:gd name="T44" fmla="*/ 1352 w 1439"/>
                  <a:gd name="T45" fmla="*/ 171 h 1646"/>
                  <a:gd name="T46" fmla="*/ 1329 w 1439"/>
                  <a:gd name="T47" fmla="*/ 184 h 1646"/>
                  <a:gd name="T48" fmla="*/ 1312 w 1439"/>
                  <a:gd name="T49" fmla="*/ 202 h 1646"/>
                  <a:gd name="T50" fmla="*/ 992 w 1439"/>
                  <a:gd name="T51" fmla="*/ 0 h 1646"/>
                  <a:gd name="T52" fmla="*/ 862 w 1439"/>
                  <a:gd name="T53" fmla="*/ 9 h 1646"/>
                  <a:gd name="T54" fmla="*/ 0 w 1439"/>
                  <a:gd name="T55" fmla="*/ 1322 h 1646"/>
                  <a:gd name="T56" fmla="*/ 7 w 1439"/>
                  <a:gd name="T57" fmla="*/ 1357 h 1646"/>
                  <a:gd name="T58" fmla="*/ 34 w 1439"/>
                  <a:gd name="T59" fmla="*/ 1393 h 1646"/>
                  <a:gd name="T60" fmla="*/ 69 w 1439"/>
                  <a:gd name="T61" fmla="*/ 1418 h 1646"/>
                  <a:gd name="T62" fmla="*/ 107 w 1439"/>
                  <a:gd name="T63" fmla="*/ 1444 h 1646"/>
                  <a:gd name="T64" fmla="*/ 152 w 1439"/>
                  <a:gd name="T65" fmla="*/ 1440 h 1646"/>
                  <a:gd name="T66" fmla="*/ 196 w 1439"/>
                  <a:gd name="T67" fmla="*/ 1444 h 1646"/>
                  <a:gd name="T68" fmla="*/ 240 w 1439"/>
                  <a:gd name="T69" fmla="*/ 1458 h 1646"/>
                  <a:gd name="T70" fmla="*/ 282 w 1439"/>
                  <a:gd name="T71" fmla="*/ 1475 h 1646"/>
                  <a:gd name="T72" fmla="*/ 322 w 1439"/>
                  <a:gd name="T73" fmla="*/ 1493 h 1646"/>
                  <a:gd name="T74" fmla="*/ 361 w 1439"/>
                  <a:gd name="T75" fmla="*/ 1514 h 1646"/>
                  <a:gd name="T76" fmla="*/ 402 w 1439"/>
                  <a:gd name="T77" fmla="*/ 1532 h 1646"/>
                  <a:gd name="T78" fmla="*/ 450 w 1439"/>
                  <a:gd name="T79" fmla="*/ 1554 h 1646"/>
                  <a:gd name="T80" fmla="*/ 471 w 1439"/>
                  <a:gd name="T81" fmla="*/ 1562 h 1646"/>
                  <a:gd name="T82" fmla="*/ 493 w 1439"/>
                  <a:gd name="T83" fmla="*/ 1575 h 1646"/>
                  <a:gd name="T84" fmla="*/ 511 w 1439"/>
                  <a:gd name="T85" fmla="*/ 1589 h 1646"/>
                  <a:gd name="T86" fmla="*/ 528 w 1439"/>
                  <a:gd name="T87" fmla="*/ 1603 h 1646"/>
                  <a:gd name="T88" fmla="*/ 546 w 1439"/>
                  <a:gd name="T89" fmla="*/ 1610 h 1646"/>
                  <a:gd name="T90" fmla="*/ 563 w 1439"/>
                  <a:gd name="T91" fmla="*/ 1624 h 1646"/>
                  <a:gd name="T92" fmla="*/ 586 w 1439"/>
                  <a:gd name="T93" fmla="*/ 1633 h 1646"/>
                  <a:gd name="T94" fmla="*/ 612 w 1439"/>
                  <a:gd name="T95" fmla="*/ 1646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39" h="1646">
                    <a:moveTo>
                      <a:pt x="612" y="1646"/>
                    </a:moveTo>
                    <a:lnTo>
                      <a:pt x="625" y="1642"/>
                    </a:lnTo>
                    <a:lnTo>
                      <a:pt x="642" y="1633"/>
                    </a:lnTo>
                    <a:lnTo>
                      <a:pt x="646" y="1619"/>
                    </a:lnTo>
                    <a:lnTo>
                      <a:pt x="656" y="1607"/>
                    </a:lnTo>
                    <a:lnTo>
                      <a:pt x="677" y="1593"/>
                    </a:lnTo>
                    <a:lnTo>
                      <a:pt x="713" y="1580"/>
                    </a:lnTo>
                    <a:lnTo>
                      <a:pt x="809" y="1427"/>
                    </a:lnTo>
                    <a:lnTo>
                      <a:pt x="913" y="1279"/>
                    </a:lnTo>
                    <a:lnTo>
                      <a:pt x="1019" y="1129"/>
                    </a:lnTo>
                    <a:lnTo>
                      <a:pt x="1123" y="980"/>
                    </a:lnTo>
                    <a:lnTo>
                      <a:pt x="1220" y="823"/>
                    </a:lnTo>
                    <a:lnTo>
                      <a:pt x="1308" y="662"/>
                    </a:lnTo>
                    <a:lnTo>
                      <a:pt x="1378" y="491"/>
                    </a:lnTo>
                    <a:lnTo>
                      <a:pt x="1439" y="306"/>
                    </a:lnTo>
                    <a:lnTo>
                      <a:pt x="1435" y="271"/>
                    </a:lnTo>
                    <a:lnTo>
                      <a:pt x="1431" y="246"/>
                    </a:lnTo>
                    <a:lnTo>
                      <a:pt x="1422" y="219"/>
                    </a:lnTo>
                    <a:lnTo>
                      <a:pt x="1408" y="202"/>
                    </a:lnTo>
                    <a:lnTo>
                      <a:pt x="1397" y="192"/>
                    </a:lnTo>
                    <a:lnTo>
                      <a:pt x="1387" y="184"/>
                    </a:lnTo>
                    <a:lnTo>
                      <a:pt x="1369" y="175"/>
                    </a:lnTo>
                    <a:lnTo>
                      <a:pt x="1352" y="171"/>
                    </a:lnTo>
                    <a:lnTo>
                      <a:pt x="1329" y="184"/>
                    </a:lnTo>
                    <a:lnTo>
                      <a:pt x="1312" y="202"/>
                    </a:lnTo>
                    <a:lnTo>
                      <a:pt x="992" y="0"/>
                    </a:lnTo>
                    <a:lnTo>
                      <a:pt x="862" y="9"/>
                    </a:lnTo>
                    <a:lnTo>
                      <a:pt x="0" y="1322"/>
                    </a:lnTo>
                    <a:lnTo>
                      <a:pt x="7" y="1357"/>
                    </a:lnTo>
                    <a:lnTo>
                      <a:pt x="34" y="1393"/>
                    </a:lnTo>
                    <a:lnTo>
                      <a:pt x="69" y="1418"/>
                    </a:lnTo>
                    <a:lnTo>
                      <a:pt x="107" y="1444"/>
                    </a:lnTo>
                    <a:lnTo>
                      <a:pt x="152" y="1440"/>
                    </a:lnTo>
                    <a:lnTo>
                      <a:pt x="196" y="1444"/>
                    </a:lnTo>
                    <a:lnTo>
                      <a:pt x="240" y="1458"/>
                    </a:lnTo>
                    <a:lnTo>
                      <a:pt x="282" y="1475"/>
                    </a:lnTo>
                    <a:lnTo>
                      <a:pt x="322" y="1493"/>
                    </a:lnTo>
                    <a:lnTo>
                      <a:pt x="361" y="1514"/>
                    </a:lnTo>
                    <a:lnTo>
                      <a:pt x="402" y="1532"/>
                    </a:lnTo>
                    <a:lnTo>
                      <a:pt x="450" y="1554"/>
                    </a:lnTo>
                    <a:lnTo>
                      <a:pt x="471" y="1562"/>
                    </a:lnTo>
                    <a:lnTo>
                      <a:pt x="493" y="1575"/>
                    </a:lnTo>
                    <a:lnTo>
                      <a:pt x="511" y="1589"/>
                    </a:lnTo>
                    <a:lnTo>
                      <a:pt x="528" y="1603"/>
                    </a:lnTo>
                    <a:lnTo>
                      <a:pt x="546" y="1610"/>
                    </a:lnTo>
                    <a:lnTo>
                      <a:pt x="563" y="1624"/>
                    </a:lnTo>
                    <a:lnTo>
                      <a:pt x="586" y="1633"/>
                    </a:lnTo>
                    <a:lnTo>
                      <a:pt x="612" y="1646"/>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145" name="Freeform 24"/>
              <p:cNvSpPr>
                <a:spLocks/>
              </p:cNvSpPr>
              <p:nvPr/>
            </p:nvSpPr>
            <p:spPr bwMode="auto">
              <a:xfrm>
                <a:off x="3940" y="1031"/>
                <a:ext cx="100" cy="108"/>
              </a:xfrm>
              <a:custGeom>
                <a:avLst/>
                <a:gdLst>
                  <a:gd name="T0" fmla="*/ 1104 w 1494"/>
                  <a:gd name="T1" fmla="*/ 1628 h 1628"/>
                  <a:gd name="T2" fmla="*/ 1161 w 1494"/>
                  <a:gd name="T3" fmla="*/ 1602 h 1628"/>
                  <a:gd name="T4" fmla="*/ 1222 w 1494"/>
                  <a:gd name="T5" fmla="*/ 1572 h 1628"/>
                  <a:gd name="T6" fmla="*/ 1275 w 1494"/>
                  <a:gd name="T7" fmla="*/ 1532 h 1628"/>
                  <a:gd name="T8" fmla="*/ 1327 w 1494"/>
                  <a:gd name="T9" fmla="*/ 1493 h 1628"/>
                  <a:gd name="T10" fmla="*/ 1371 w 1494"/>
                  <a:gd name="T11" fmla="*/ 1441 h 1628"/>
                  <a:gd name="T12" fmla="*/ 1415 w 1494"/>
                  <a:gd name="T13" fmla="*/ 1392 h 1628"/>
                  <a:gd name="T14" fmla="*/ 1454 w 1494"/>
                  <a:gd name="T15" fmla="*/ 1336 h 1628"/>
                  <a:gd name="T16" fmla="*/ 1494 w 1494"/>
                  <a:gd name="T17" fmla="*/ 1283 h 1628"/>
                  <a:gd name="T18" fmla="*/ 1481 w 1494"/>
                  <a:gd name="T19" fmla="*/ 1240 h 1628"/>
                  <a:gd name="T20" fmla="*/ 1471 w 1494"/>
                  <a:gd name="T21" fmla="*/ 1199 h 1628"/>
                  <a:gd name="T22" fmla="*/ 1459 w 1494"/>
                  <a:gd name="T23" fmla="*/ 1160 h 1628"/>
                  <a:gd name="T24" fmla="*/ 1446 w 1494"/>
                  <a:gd name="T25" fmla="*/ 1120 h 1628"/>
                  <a:gd name="T26" fmla="*/ 1429 w 1494"/>
                  <a:gd name="T27" fmla="*/ 1081 h 1628"/>
                  <a:gd name="T28" fmla="*/ 1411 w 1494"/>
                  <a:gd name="T29" fmla="*/ 1042 h 1628"/>
                  <a:gd name="T30" fmla="*/ 1397 w 1494"/>
                  <a:gd name="T31" fmla="*/ 1002 h 1628"/>
                  <a:gd name="T32" fmla="*/ 1389 w 1494"/>
                  <a:gd name="T33" fmla="*/ 964 h 1628"/>
                  <a:gd name="T34" fmla="*/ 1305 w 1494"/>
                  <a:gd name="T35" fmla="*/ 819 h 1628"/>
                  <a:gd name="T36" fmla="*/ 1218 w 1494"/>
                  <a:gd name="T37" fmla="*/ 674 h 1628"/>
                  <a:gd name="T38" fmla="*/ 1121 w 1494"/>
                  <a:gd name="T39" fmla="*/ 535 h 1628"/>
                  <a:gd name="T40" fmla="*/ 1016 w 1494"/>
                  <a:gd name="T41" fmla="*/ 408 h 1628"/>
                  <a:gd name="T42" fmla="*/ 898 w 1494"/>
                  <a:gd name="T43" fmla="*/ 285 h 1628"/>
                  <a:gd name="T44" fmla="*/ 780 w 1494"/>
                  <a:gd name="T45" fmla="*/ 175 h 1628"/>
                  <a:gd name="T46" fmla="*/ 649 w 1494"/>
                  <a:gd name="T47" fmla="*/ 79 h 1628"/>
                  <a:gd name="T48" fmla="*/ 513 w 1494"/>
                  <a:gd name="T49" fmla="*/ 0 h 1628"/>
                  <a:gd name="T50" fmla="*/ 238 w 1494"/>
                  <a:gd name="T51" fmla="*/ 70 h 1628"/>
                  <a:gd name="T52" fmla="*/ 198 w 1494"/>
                  <a:gd name="T53" fmla="*/ 93 h 1628"/>
                  <a:gd name="T54" fmla="*/ 163 w 1494"/>
                  <a:gd name="T55" fmla="*/ 118 h 1628"/>
                  <a:gd name="T56" fmla="*/ 123 w 1494"/>
                  <a:gd name="T57" fmla="*/ 145 h 1628"/>
                  <a:gd name="T58" fmla="*/ 93 w 1494"/>
                  <a:gd name="T59" fmla="*/ 175 h 1628"/>
                  <a:gd name="T60" fmla="*/ 63 w 1494"/>
                  <a:gd name="T61" fmla="*/ 202 h 1628"/>
                  <a:gd name="T62" fmla="*/ 35 w 1494"/>
                  <a:gd name="T63" fmla="*/ 241 h 1628"/>
                  <a:gd name="T64" fmla="*/ 14 w 1494"/>
                  <a:gd name="T65" fmla="*/ 281 h 1628"/>
                  <a:gd name="T66" fmla="*/ 0 w 1494"/>
                  <a:gd name="T67" fmla="*/ 329 h 1628"/>
                  <a:gd name="T68" fmla="*/ 0 w 1494"/>
                  <a:gd name="T69" fmla="*/ 355 h 1628"/>
                  <a:gd name="T70" fmla="*/ 5 w 1494"/>
                  <a:gd name="T71" fmla="*/ 368 h 1628"/>
                  <a:gd name="T72" fmla="*/ 27 w 1494"/>
                  <a:gd name="T73" fmla="*/ 385 h 1628"/>
                  <a:gd name="T74" fmla="*/ 53 w 1494"/>
                  <a:gd name="T75" fmla="*/ 412 h 1628"/>
                  <a:gd name="T76" fmla="*/ 97 w 1494"/>
                  <a:gd name="T77" fmla="*/ 474 h 1628"/>
                  <a:gd name="T78" fmla="*/ 149 w 1494"/>
                  <a:gd name="T79" fmla="*/ 539 h 1628"/>
                  <a:gd name="T80" fmla="*/ 202 w 1494"/>
                  <a:gd name="T81" fmla="*/ 595 h 1628"/>
                  <a:gd name="T82" fmla="*/ 255 w 1494"/>
                  <a:gd name="T83" fmla="*/ 656 h 1628"/>
                  <a:gd name="T84" fmla="*/ 303 w 1494"/>
                  <a:gd name="T85" fmla="*/ 714 h 1628"/>
                  <a:gd name="T86" fmla="*/ 351 w 1494"/>
                  <a:gd name="T87" fmla="*/ 770 h 1628"/>
                  <a:gd name="T88" fmla="*/ 395 w 1494"/>
                  <a:gd name="T89" fmla="*/ 831 h 1628"/>
                  <a:gd name="T90" fmla="*/ 434 w 1494"/>
                  <a:gd name="T91" fmla="*/ 902 h 1628"/>
                  <a:gd name="T92" fmla="*/ 513 w 1494"/>
                  <a:gd name="T93" fmla="*/ 994 h 1628"/>
                  <a:gd name="T94" fmla="*/ 592 w 1494"/>
                  <a:gd name="T95" fmla="*/ 1091 h 1628"/>
                  <a:gd name="T96" fmla="*/ 666 w 1494"/>
                  <a:gd name="T97" fmla="*/ 1187 h 1628"/>
                  <a:gd name="T98" fmla="*/ 745 w 1494"/>
                  <a:gd name="T99" fmla="*/ 1287 h 1628"/>
                  <a:gd name="T100" fmla="*/ 819 w 1494"/>
                  <a:gd name="T101" fmla="*/ 1380 h 1628"/>
                  <a:gd name="T102" fmla="*/ 907 w 1494"/>
                  <a:gd name="T103" fmla="*/ 1471 h 1628"/>
                  <a:gd name="T104" fmla="*/ 999 w 1494"/>
                  <a:gd name="T105" fmla="*/ 1550 h 1628"/>
                  <a:gd name="T106" fmla="*/ 1104 w 1494"/>
                  <a:gd name="T107" fmla="*/ 1628 h 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94" h="1628">
                    <a:moveTo>
                      <a:pt x="1104" y="1628"/>
                    </a:moveTo>
                    <a:lnTo>
                      <a:pt x="1161" y="1602"/>
                    </a:lnTo>
                    <a:lnTo>
                      <a:pt x="1222" y="1572"/>
                    </a:lnTo>
                    <a:lnTo>
                      <a:pt x="1275" y="1532"/>
                    </a:lnTo>
                    <a:lnTo>
                      <a:pt x="1327" y="1493"/>
                    </a:lnTo>
                    <a:lnTo>
                      <a:pt x="1371" y="1441"/>
                    </a:lnTo>
                    <a:lnTo>
                      <a:pt x="1415" y="1392"/>
                    </a:lnTo>
                    <a:lnTo>
                      <a:pt x="1454" y="1336"/>
                    </a:lnTo>
                    <a:lnTo>
                      <a:pt x="1494" y="1283"/>
                    </a:lnTo>
                    <a:lnTo>
                      <a:pt x="1481" y="1240"/>
                    </a:lnTo>
                    <a:lnTo>
                      <a:pt x="1471" y="1199"/>
                    </a:lnTo>
                    <a:lnTo>
                      <a:pt x="1459" y="1160"/>
                    </a:lnTo>
                    <a:lnTo>
                      <a:pt x="1446" y="1120"/>
                    </a:lnTo>
                    <a:lnTo>
                      <a:pt x="1429" y="1081"/>
                    </a:lnTo>
                    <a:lnTo>
                      <a:pt x="1411" y="1042"/>
                    </a:lnTo>
                    <a:lnTo>
                      <a:pt x="1397" y="1002"/>
                    </a:lnTo>
                    <a:lnTo>
                      <a:pt x="1389" y="964"/>
                    </a:lnTo>
                    <a:lnTo>
                      <a:pt x="1305" y="819"/>
                    </a:lnTo>
                    <a:lnTo>
                      <a:pt x="1218" y="674"/>
                    </a:lnTo>
                    <a:lnTo>
                      <a:pt x="1121" y="535"/>
                    </a:lnTo>
                    <a:lnTo>
                      <a:pt x="1016" y="408"/>
                    </a:lnTo>
                    <a:lnTo>
                      <a:pt x="898" y="285"/>
                    </a:lnTo>
                    <a:lnTo>
                      <a:pt x="780" y="175"/>
                    </a:lnTo>
                    <a:lnTo>
                      <a:pt x="649" y="79"/>
                    </a:lnTo>
                    <a:lnTo>
                      <a:pt x="513" y="0"/>
                    </a:lnTo>
                    <a:lnTo>
                      <a:pt x="238" y="70"/>
                    </a:lnTo>
                    <a:lnTo>
                      <a:pt x="198" y="93"/>
                    </a:lnTo>
                    <a:lnTo>
                      <a:pt x="163" y="118"/>
                    </a:lnTo>
                    <a:lnTo>
                      <a:pt x="123" y="145"/>
                    </a:lnTo>
                    <a:lnTo>
                      <a:pt x="93" y="175"/>
                    </a:lnTo>
                    <a:lnTo>
                      <a:pt x="63" y="202"/>
                    </a:lnTo>
                    <a:lnTo>
                      <a:pt x="35" y="241"/>
                    </a:lnTo>
                    <a:lnTo>
                      <a:pt x="14" y="281"/>
                    </a:lnTo>
                    <a:lnTo>
                      <a:pt x="0" y="329"/>
                    </a:lnTo>
                    <a:lnTo>
                      <a:pt x="0" y="355"/>
                    </a:lnTo>
                    <a:lnTo>
                      <a:pt x="5" y="368"/>
                    </a:lnTo>
                    <a:lnTo>
                      <a:pt x="27" y="385"/>
                    </a:lnTo>
                    <a:lnTo>
                      <a:pt x="53" y="412"/>
                    </a:lnTo>
                    <a:lnTo>
                      <a:pt x="97" y="474"/>
                    </a:lnTo>
                    <a:lnTo>
                      <a:pt x="149" y="539"/>
                    </a:lnTo>
                    <a:lnTo>
                      <a:pt x="202" y="595"/>
                    </a:lnTo>
                    <a:lnTo>
                      <a:pt x="255" y="656"/>
                    </a:lnTo>
                    <a:lnTo>
                      <a:pt x="303" y="714"/>
                    </a:lnTo>
                    <a:lnTo>
                      <a:pt x="351" y="770"/>
                    </a:lnTo>
                    <a:lnTo>
                      <a:pt x="395" y="831"/>
                    </a:lnTo>
                    <a:lnTo>
                      <a:pt x="434" y="902"/>
                    </a:lnTo>
                    <a:lnTo>
                      <a:pt x="513" y="994"/>
                    </a:lnTo>
                    <a:lnTo>
                      <a:pt x="592" y="1091"/>
                    </a:lnTo>
                    <a:lnTo>
                      <a:pt x="666" y="1187"/>
                    </a:lnTo>
                    <a:lnTo>
                      <a:pt x="745" y="1287"/>
                    </a:lnTo>
                    <a:lnTo>
                      <a:pt x="819" y="1380"/>
                    </a:lnTo>
                    <a:lnTo>
                      <a:pt x="907" y="1471"/>
                    </a:lnTo>
                    <a:lnTo>
                      <a:pt x="999" y="1550"/>
                    </a:lnTo>
                    <a:lnTo>
                      <a:pt x="1104" y="1628"/>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146" name="Freeform 25"/>
              <p:cNvSpPr>
                <a:spLocks/>
              </p:cNvSpPr>
              <p:nvPr/>
            </p:nvSpPr>
            <p:spPr bwMode="auto">
              <a:xfrm>
                <a:off x="3388" y="964"/>
                <a:ext cx="127" cy="115"/>
              </a:xfrm>
              <a:custGeom>
                <a:avLst/>
                <a:gdLst>
                  <a:gd name="T0" fmla="*/ 128 w 1906"/>
                  <a:gd name="T1" fmla="*/ 1733 h 1733"/>
                  <a:gd name="T2" fmla="*/ 215 w 1906"/>
                  <a:gd name="T3" fmla="*/ 1693 h 1733"/>
                  <a:gd name="T4" fmla="*/ 298 w 1906"/>
                  <a:gd name="T5" fmla="*/ 1658 h 1733"/>
                  <a:gd name="T6" fmla="*/ 377 w 1906"/>
                  <a:gd name="T7" fmla="*/ 1611 h 1733"/>
                  <a:gd name="T8" fmla="*/ 455 w 1906"/>
                  <a:gd name="T9" fmla="*/ 1567 h 1733"/>
                  <a:gd name="T10" fmla="*/ 530 w 1906"/>
                  <a:gd name="T11" fmla="*/ 1518 h 1733"/>
                  <a:gd name="T12" fmla="*/ 613 w 1906"/>
                  <a:gd name="T13" fmla="*/ 1476 h 1733"/>
                  <a:gd name="T14" fmla="*/ 692 w 1906"/>
                  <a:gd name="T15" fmla="*/ 1436 h 1733"/>
                  <a:gd name="T16" fmla="*/ 789 w 1906"/>
                  <a:gd name="T17" fmla="*/ 1405 h 1733"/>
                  <a:gd name="T18" fmla="*/ 937 w 1906"/>
                  <a:gd name="T19" fmla="*/ 1322 h 1733"/>
                  <a:gd name="T20" fmla="*/ 1096 w 1906"/>
                  <a:gd name="T21" fmla="*/ 1247 h 1733"/>
                  <a:gd name="T22" fmla="*/ 1249 w 1906"/>
                  <a:gd name="T23" fmla="*/ 1173 h 1733"/>
                  <a:gd name="T24" fmla="*/ 1402 w 1906"/>
                  <a:gd name="T25" fmla="*/ 1098 h 1733"/>
                  <a:gd name="T26" fmla="*/ 1542 w 1906"/>
                  <a:gd name="T27" fmla="*/ 1016 h 1733"/>
                  <a:gd name="T28" fmla="*/ 1677 w 1906"/>
                  <a:gd name="T29" fmla="*/ 933 h 1733"/>
                  <a:gd name="T30" fmla="*/ 1796 w 1906"/>
                  <a:gd name="T31" fmla="*/ 827 h 1733"/>
                  <a:gd name="T32" fmla="*/ 1906 w 1906"/>
                  <a:gd name="T33" fmla="*/ 713 h 1733"/>
                  <a:gd name="T34" fmla="*/ 1906 w 1906"/>
                  <a:gd name="T35" fmla="*/ 552 h 1733"/>
                  <a:gd name="T36" fmla="*/ 1630 w 1906"/>
                  <a:gd name="T37" fmla="*/ 44 h 1733"/>
                  <a:gd name="T38" fmla="*/ 1603 w 1906"/>
                  <a:gd name="T39" fmla="*/ 44 h 1733"/>
                  <a:gd name="T40" fmla="*/ 1577 w 1906"/>
                  <a:gd name="T41" fmla="*/ 35 h 1733"/>
                  <a:gd name="T42" fmla="*/ 1567 w 1906"/>
                  <a:gd name="T43" fmla="*/ 17 h 1733"/>
                  <a:gd name="T44" fmla="*/ 1546 w 1906"/>
                  <a:gd name="T45" fmla="*/ 0 h 1733"/>
                  <a:gd name="T46" fmla="*/ 1381 w 1906"/>
                  <a:gd name="T47" fmla="*/ 79 h 1733"/>
                  <a:gd name="T48" fmla="*/ 1222 w 1906"/>
                  <a:gd name="T49" fmla="*/ 175 h 1733"/>
                  <a:gd name="T50" fmla="*/ 1065 w 1906"/>
                  <a:gd name="T51" fmla="*/ 275 h 1733"/>
                  <a:gd name="T52" fmla="*/ 911 w 1906"/>
                  <a:gd name="T53" fmla="*/ 381 h 1733"/>
                  <a:gd name="T54" fmla="*/ 750 w 1906"/>
                  <a:gd name="T55" fmla="*/ 477 h 1733"/>
                  <a:gd name="T56" fmla="*/ 583 w 1906"/>
                  <a:gd name="T57" fmla="*/ 577 h 1733"/>
                  <a:gd name="T58" fmla="*/ 408 w 1906"/>
                  <a:gd name="T59" fmla="*/ 666 h 1733"/>
                  <a:gd name="T60" fmla="*/ 224 w 1906"/>
                  <a:gd name="T61" fmla="*/ 740 h 1733"/>
                  <a:gd name="T62" fmla="*/ 184 w 1906"/>
                  <a:gd name="T63" fmla="*/ 762 h 1733"/>
                  <a:gd name="T64" fmla="*/ 153 w 1906"/>
                  <a:gd name="T65" fmla="*/ 787 h 1733"/>
                  <a:gd name="T66" fmla="*/ 123 w 1906"/>
                  <a:gd name="T67" fmla="*/ 806 h 1733"/>
                  <a:gd name="T68" fmla="*/ 92 w 1906"/>
                  <a:gd name="T69" fmla="*/ 831 h 1733"/>
                  <a:gd name="T70" fmla="*/ 70 w 1906"/>
                  <a:gd name="T71" fmla="*/ 915 h 1733"/>
                  <a:gd name="T72" fmla="*/ 44 w 1906"/>
                  <a:gd name="T73" fmla="*/ 927 h 1733"/>
                  <a:gd name="T74" fmla="*/ 14 w 1906"/>
                  <a:gd name="T75" fmla="*/ 955 h 1733"/>
                  <a:gd name="T76" fmla="*/ 0 w 1906"/>
                  <a:gd name="T77" fmla="*/ 1037 h 1733"/>
                  <a:gd name="T78" fmla="*/ 5 w 1906"/>
                  <a:gd name="T79" fmla="*/ 1126 h 1733"/>
                  <a:gd name="T80" fmla="*/ 18 w 1906"/>
                  <a:gd name="T81" fmla="*/ 1204 h 1733"/>
                  <a:gd name="T82" fmla="*/ 49 w 1906"/>
                  <a:gd name="T83" fmla="*/ 1283 h 1733"/>
                  <a:gd name="T84" fmla="*/ 84 w 1906"/>
                  <a:gd name="T85" fmla="*/ 1352 h 1733"/>
                  <a:gd name="T86" fmla="*/ 132 w 1906"/>
                  <a:gd name="T87" fmla="*/ 1422 h 1733"/>
                  <a:gd name="T88" fmla="*/ 184 w 1906"/>
                  <a:gd name="T89" fmla="*/ 1488 h 1733"/>
                  <a:gd name="T90" fmla="*/ 245 w 1906"/>
                  <a:gd name="T91" fmla="*/ 1554 h 1733"/>
                  <a:gd name="T92" fmla="*/ 105 w 1906"/>
                  <a:gd name="T93" fmla="*/ 1712 h 1733"/>
                  <a:gd name="T94" fmla="*/ 105 w 1906"/>
                  <a:gd name="T95" fmla="*/ 1724 h 1733"/>
                  <a:gd name="T96" fmla="*/ 128 w 1906"/>
                  <a:gd name="T97" fmla="*/ 1733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06" h="1733">
                    <a:moveTo>
                      <a:pt x="128" y="1733"/>
                    </a:moveTo>
                    <a:lnTo>
                      <a:pt x="215" y="1693"/>
                    </a:lnTo>
                    <a:lnTo>
                      <a:pt x="298" y="1658"/>
                    </a:lnTo>
                    <a:lnTo>
                      <a:pt x="377" y="1611"/>
                    </a:lnTo>
                    <a:lnTo>
                      <a:pt x="455" y="1567"/>
                    </a:lnTo>
                    <a:lnTo>
                      <a:pt x="530" y="1518"/>
                    </a:lnTo>
                    <a:lnTo>
                      <a:pt x="613" y="1476"/>
                    </a:lnTo>
                    <a:lnTo>
                      <a:pt x="692" y="1436"/>
                    </a:lnTo>
                    <a:lnTo>
                      <a:pt x="789" y="1405"/>
                    </a:lnTo>
                    <a:lnTo>
                      <a:pt x="937" y="1322"/>
                    </a:lnTo>
                    <a:lnTo>
                      <a:pt x="1096" y="1247"/>
                    </a:lnTo>
                    <a:lnTo>
                      <a:pt x="1249" y="1173"/>
                    </a:lnTo>
                    <a:lnTo>
                      <a:pt x="1402" y="1098"/>
                    </a:lnTo>
                    <a:lnTo>
                      <a:pt x="1542" y="1016"/>
                    </a:lnTo>
                    <a:lnTo>
                      <a:pt x="1677" y="933"/>
                    </a:lnTo>
                    <a:lnTo>
                      <a:pt x="1796" y="827"/>
                    </a:lnTo>
                    <a:lnTo>
                      <a:pt x="1906" y="713"/>
                    </a:lnTo>
                    <a:lnTo>
                      <a:pt x="1906" y="552"/>
                    </a:lnTo>
                    <a:lnTo>
                      <a:pt x="1630" y="44"/>
                    </a:lnTo>
                    <a:lnTo>
                      <a:pt x="1603" y="44"/>
                    </a:lnTo>
                    <a:lnTo>
                      <a:pt x="1577" y="35"/>
                    </a:lnTo>
                    <a:lnTo>
                      <a:pt x="1567" y="17"/>
                    </a:lnTo>
                    <a:lnTo>
                      <a:pt x="1546" y="0"/>
                    </a:lnTo>
                    <a:lnTo>
                      <a:pt x="1381" y="79"/>
                    </a:lnTo>
                    <a:lnTo>
                      <a:pt x="1222" y="175"/>
                    </a:lnTo>
                    <a:lnTo>
                      <a:pt x="1065" y="275"/>
                    </a:lnTo>
                    <a:lnTo>
                      <a:pt x="911" y="381"/>
                    </a:lnTo>
                    <a:lnTo>
                      <a:pt x="750" y="477"/>
                    </a:lnTo>
                    <a:lnTo>
                      <a:pt x="583" y="577"/>
                    </a:lnTo>
                    <a:lnTo>
                      <a:pt x="408" y="666"/>
                    </a:lnTo>
                    <a:lnTo>
                      <a:pt x="224" y="740"/>
                    </a:lnTo>
                    <a:lnTo>
                      <a:pt x="184" y="762"/>
                    </a:lnTo>
                    <a:lnTo>
                      <a:pt x="153" y="787"/>
                    </a:lnTo>
                    <a:lnTo>
                      <a:pt x="123" y="806"/>
                    </a:lnTo>
                    <a:lnTo>
                      <a:pt x="92" y="831"/>
                    </a:lnTo>
                    <a:lnTo>
                      <a:pt x="70" y="915"/>
                    </a:lnTo>
                    <a:lnTo>
                      <a:pt x="44" y="927"/>
                    </a:lnTo>
                    <a:lnTo>
                      <a:pt x="14" y="955"/>
                    </a:lnTo>
                    <a:lnTo>
                      <a:pt x="0" y="1037"/>
                    </a:lnTo>
                    <a:lnTo>
                      <a:pt x="5" y="1126"/>
                    </a:lnTo>
                    <a:lnTo>
                      <a:pt x="18" y="1204"/>
                    </a:lnTo>
                    <a:lnTo>
                      <a:pt x="49" y="1283"/>
                    </a:lnTo>
                    <a:lnTo>
                      <a:pt x="84" y="1352"/>
                    </a:lnTo>
                    <a:lnTo>
                      <a:pt x="132" y="1422"/>
                    </a:lnTo>
                    <a:lnTo>
                      <a:pt x="184" y="1488"/>
                    </a:lnTo>
                    <a:lnTo>
                      <a:pt x="245" y="1554"/>
                    </a:lnTo>
                    <a:lnTo>
                      <a:pt x="105" y="1712"/>
                    </a:lnTo>
                    <a:lnTo>
                      <a:pt x="105" y="1724"/>
                    </a:lnTo>
                    <a:lnTo>
                      <a:pt x="128" y="1733"/>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147" name="Freeform 26"/>
              <p:cNvSpPr>
                <a:spLocks/>
              </p:cNvSpPr>
              <p:nvPr/>
            </p:nvSpPr>
            <p:spPr bwMode="auto">
              <a:xfrm>
                <a:off x="4040" y="836"/>
                <a:ext cx="116" cy="54"/>
              </a:xfrm>
              <a:custGeom>
                <a:avLst/>
                <a:gdLst>
                  <a:gd name="T0" fmla="*/ 21 w 1738"/>
                  <a:gd name="T1" fmla="*/ 810 h 810"/>
                  <a:gd name="T2" fmla="*/ 1541 w 1738"/>
                  <a:gd name="T3" fmla="*/ 787 h 810"/>
                  <a:gd name="T4" fmla="*/ 1572 w 1738"/>
                  <a:gd name="T5" fmla="*/ 774 h 810"/>
                  <a:gd name="T6" fmla="*/ 1603 w 1738"/>
                  <a:gd name="T7" fmla="*/ 756 h 810"/>
                  <a:gd name="T8" fmla="*/ 1628 w 1738"/>
                  <a:gd name="T9" fmla="*/ 731 h 810"/>
                  <a:gd name="T10" fmla="*/ 1655 w 1738"/>
                  <a:gd name="T11" fmla="*/ 705 h 810"/>
                  <a:gd name="T12" fmla="*/ 1673 w 1738"/>
                  <a:gd name="T13" fmla="*/ 670 h 810"/>
                  <a:gd name="T14" fmla="*/ 1695 w 1738"/>
                  <a:gd name="T15" fmla="*/ 635 h 810"/>
                  <a:gd name="T16" fmla="*/ 1712 w 1738"/>
                  <a:gd name="T17" fmla="*/ 599 h 810"/>
                  <a:gd name="T18" fmla="*/ 1738 w 1738"/>
                  <a:gd name="T19" fmla="*/ 568 h 810"/>
                  <a:gd name="T20" fmla="*/ 1730 w 1738"/>
                  <a:gd name="T21" fmla="*/ 507 h 810"/>
                  <a:gd name="T22" fmla="*/ 1724 w 1738"/>
                  <a:gd name="T23" fmla="*/ 446 h 810"/>
                  <a:gd name="T24" fmla="*/ 1716 w 1738"/>
                  <a:gd name="T25" fmla="*/ 385 h 810"/>
                  <a:gd name="T26" fmla="*/ 1707 w 1738"/>
                  <a:gd name="T27" fmla="*/ 332 h 810"/>
                  <a:gd name="T28" fmla="*/ 1690 w 1738"/>
                  <a:gd name="T29" fmla="*/ 271 h 810"/>
                  <a:gd name="T30" fmla="*/ 1673 w 1738"/>
                  <a:gd name="T31" fmla="*/ 218 h 810"/>
                  <a:gd name="T32" fmla="*/ 1645 w 1738"/>
                  <a:gd name="T33" fmla="*/ 170 h 810"/>
                  <a:gd name="T34" fmla="*/ 1620 w 1738"/>
                  <a:gd name="T35" fmla="*/ 135 h 810"/>
                  <a:gd name="T36" fmla="*/ 1603 w 1738"/>
                  <a:gd name="T37" fmla="*/ 131 h 810"/>
                  <a:gd name="T38" fmla="*/ 1585 w 1738"/>
                  <a:gd name="T39" fmla="*/ 131 h 810"/>
                  <a:gd name="T40" fmla="*/ 1519 w 1738"/>
                  <a:gd name="T41" fmla="*/ 166 h 810"/>
                  <a:gd name="T42" fmla="*/ 1370 w 1738"/>
                  <a:gd name="T43" fmla="*/ 109 h 810"/>
                  <a:gd name="T44" fmla="*/ 1222 w 1738"/>
                  <a:gd name="T45" fmla="*/ 70 h 810"/>
                  <a:gd name="T46" fmla="*/ 1068 w 1738"/>
                  <a:gd name="T47" fmla="*/ 35 h 810"/>
                  <a:gd name="T48" fmla="*/ 919 w 1738"/>
                  <a:gd name="T49" fmla="*/ 13 h 810"/>
                  <a:gd name="T50" fmla="*/ 766 w 1738"/>
                  <a:gd name="T51" fmla="*/ 0 h 810"/>
                  <a:gd name="T52" fmla="*/ 612 w 1738"/>
                  <a:gd name="T53" fmla="*/ 4 h 810"/>
                  <a:gd name="T54" fmla="*/ 455 w 1738"/>
                  <a:gd name="T55" fmla="*/ 17 h 810"/>
                  <a:gd name="T56" fmla="*/ 306 w 1738"/>
                  <a:gd name="T57" fmla="*/ 56 h 810"/>
                  <a:gd name="T58" fmla="*/ 276 w 1738"/>
                  <a:gd name="T59" fmla="*/ 70 h 810"/>
                  <a:gd name="T60" fmla="*/ 249 w 1738"/>
                  <a:gd name="T61" fmla="*/ 79 h 810"/>
                  <a:gd name="T62" fmla="*/ 219 w 1738"/>
                  <a:gd name="T63" fmla="*/ 82 h 810"/>
                  <a:gd name="T64" fmla="*/ 188 w 1738"/>
                  <a:gd name="T65" fmla="*/ 91 h 810"/>
                  <a:gd name="T66" fmla="*/ 152 w 1738"/>
                  <a:gd name="T67" fmla="*/ 96 h 810"/>
                  <a:gd name="T68" fmla="*/ 127 w 1738"/>
                  <a:gd name="T69" fmla="*/ 104 h 810"/>
                  <a:gd name="T70" fmla="*/ 101 w 1738"/>
                  <a:gd name="T71" fmla="*/ 114 h 810"/>
                  <a:gd name="T72" fmla="*/ 83 w 1738"/>
                  <a:gd name="T73" fmla="*/ 131 h 810"/>
                  <a:gd name="T74" fmla="*/ 0 w 1738"/>
                  <a:gd name="T75" fmla="*/ 800 h 810"/>
                  <a:gd name="T76" fmla="*/ 8 w 1738"/>
                  <a:gd name="T77" fmla="*/ 805 h 810"/>
                  <a:gd name="T78" fmla="*/ 21 w 1738"/>
                  <a:gd name="T79"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38" h="810">
                    <a:moveTo>
                      <a:pt x="21" y="810"/>
                    </a:moveTo>
                    <a:lnTo>
                      <a:pt x="1541" y="787"/>
                    </a:lnTo>
                    <a:lnTo>
                      <a:pt x="1572" y="774"/>
                    </a:lnTo>
                    <a:lnTo>
                      <a:pt x="1603" y="756"/>
                    </a:lnTo>
                    <a:lnTo>
                      <a:pt x="1628" y="731"/>
                    </a:lnTo>
                    <a:lnTo>
                      <a:pt x="1655" y="705"/>
                    </a:lnTo>
                    <a:lnTo>
                      <a:pt x="1673" y="670"/>
                    </a:lnTo>
                    <a:lnTo>
                      <a:pt x="1695" y="635"/>
                    </a:lnTo>
                    <a:lnTo>
                      <a:pt x="1712" y="599"/>
                    </a:lnTo>
                    <a:lnTo>
                      <a:pt x="1738" y="568"/>
                    </a:lnTo>
                    <a:lnTo>
                      <a:pt x="1730" y="507"/>
                    </a:lnTo>
                    <a:lnTo>
                      <a:pt x="1724" y="446"/>
                    </a:lnTo>
                    <a:lnTo>
                      <a:pt x="1716" y="385"/>
                    </a:lnTo>
                    <a:lnTo>
                      <a:pt x="1707" y="332"/>
                    </a:lnTo>
                    <a:lnTo>
                      <a:pt x="1690" y="271"/>
                    </a:lnTo>
                    <a:lnTo>
                      <a:pt x="1673" y="218"/>
                    </a:lnTo>
                    <a:lnTo>
                      <a:pt x="1645" y="170"/>
                    </a:lnTo>
                    <a:lnTo>
                      <a:pt x="1620" y="135"/>
                    </a:lnTo>
                    <a:lnTo>
                      <a:pt x="1603" y="131"/>
                    </a:lnTo>
                    <a:lnTo>
                      <a:pt x="1585" y="131"/>
                    </a:lnTo>
                    <a:lnTo>
                      <a:pt x="1519" y="166"/>
                    </a:lnTo>
                    <a:lnTo>
                      <a:pt x="1370" y="109"/>
                    </a:lnTo>
                    <a:lnTo>
                      <a:pt x="1222" y="70"/>
                    </a:lnTo>
                    <a:lnTo>
                      <a:pt x="1068" y="35"/>
                    </a:lnTo>
                    <a:lnTo>
                      <a:pt x="919" y="13"/>
                    </a:lnTo>
                    <a:lnTo>
                      <a:pt x="766" y="0"/>
                    </a:lnTo>
                    <a:lnTo>
                      <a:pt x="612" y="4"/>
                    </a:lnTo>
                    <a:lnTo>
                      <a:pt x="455" y="17"/>
                    </a:lnTo>
                    <a:lnTo>
                      <a:pt x="306" y="56"/>
                    </a:lnTo>
                    <a:lnTo>
                      <a:pt x="276" y="70"/>
                    </a:lnTo>
                    <a:lnTo>
                      <a:pt x="249" y="79"/>
                    </a:lnTo>
                    <a:lnTo>
                      <a:pt x="219" y="82"/>
                    </a:lnTo>
                    <a:lnTo>
                      <a:pt x="188" y="91"/>
                    </a:lnTo>
                    <a:lnTo>
                      <a:pt x="152" y="96"/>
                    </a:lnTo>
                    <a:lnTo>
                      <a:pt x="127" y="104"/>
                    </a:lnTo>
                    <a:lnTo>
                      <a:pt x="101" y="114"/>
                    </a:lnTo>
                    <a:lnTo>
                      <a:pt x="83" y="131"/>
                    </a:lnTo>
                    <a:lnTo>
                      <a:pt x="0" y="800"/>
                    </a:lnTo>
                    <a:lnTo>
                      <a:pt x="8" y="805"/>
                    </a:lnTo>
                    <a:lnTo>
                      <a:pt x="21" y="810"/>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148" name="Freeform 27"/>
              <p:cNvSpPr>
                <a:spLocks/>
              </p:cNvSpPr>
              <p:nvPr/>
            </p:nvSpPr>
            <p:spPr bwMode="auto">
              <a:xfrm>
                <a:off x="3353" y="784"/>
                <a:ext cx="126" cy="54"/>
              </a:xfrm>
              <a:custGeom>
                <a:avLst/>
                <a:gdLst>
                  <a:gd name="T0" fmla="*/ 1095 w 1892"/>
                  <a:gd name="T1" fmla="*/ 817 h 817"/>
                  <a:gd name="T2" fmla="*/ 1174 w 1892"/>
                  <a:gd name="T3" fmla="*/ 813 h 817"/>
                  <a:gd name="T4" fmla="*/ 1261 w 1892"/>
                  <a:gd name="T5" fmla="*/ 813 h 817"/>
                  <a:gd name="T6" fmla="*/ 1349 w 1892"/>
                  <a:gd name="T7" fmla="*/ 813 h 817"/>
                  <a:gd name="T8" fmla="*/ 1436 w 1892"/>
                  <a:gd name="T9" fmla="*/ 813 h 817"/>
                  <a:gd name="T10" fmla="*/ 1519 w 1892"/>
                  <a:gd name="T11" fmla="*/ 800 h 817"/>
                  <a:gd name="T12" fmla="*/ 1603 w 1892"/>
                  <a:gd name="T13" fmla="*/ 787 h 817"/>
                  <a:gd name="T14" fmla="*/ 1682 w 1892"/>
                  <a:gd name="T15" fmla="*/ 766 h 817"/>
                  <a:gd name="T16" fmla="*/ 1765 w 1892"/>
                  <a:gd name="T17" fmla="*/ 738 h 817"/>
                  <a:gd name="T18" fmla="*/ 1892 w 1892"/>
                  <a:gd name="T19" fmla="*/ 301 h 817"/>
                  <a:gd name="T20" fmla="*/ 1875 w 1892"/>
                  <a:gd name="T21" fmla="*/ 140 h 817"/>
                  <a:gd name="T22" fmla="*/ 1664 w 1892"/>
                  <a:gd name="T23" fmla="*/ 126 h 817"/>
                  <a:gd name="T24" fmla="*/ 1454 w 1892"/>
                  <a:gd name="T25" fmla="*/ 108 h 817"/>
                  <a:gd name="T26" fmla="*/ 1244 w 1892"/>
                  <a:gd name="T27" fmla="*/ 82 h 817"/>
                  <a:gd name="T28" fmla="*/ 1034 w 1892"/>
                  <a:gd name="T29" fmla="*/ 61 h 817"/>
                  <a:gd name="T30" fmla="*/ 823 w 1892"/>
                  <a:gd name="T31" fmla="*/ 35 h 817"/>
                  <a:gd name="T32" fmla="*/ 613 w 1892"/>
                  <a:gd name="T33" fmla="*/ 17 h 817"/>
                  <a:gd name="T34" fmla="*/ 403 w 1892"/>
                  <a:gd name="T35" fmla="*/ 0 h 817"/>
                  <a:gd name="T36" fmla="*/ 193 w 1892"/>
                  <a:gd name="T37" fmla="*/ 0 h 817"/>
                  <a:gd name="T38" fmla="*/ 162 w 1892"/>
                  <a:gd name="T39" fmla="*/ 21 h 817"/>
                  <a:gd name="T40" fmla="*/ 136 w 1892"/>
                  <a:gd name="T41" fmla="*/ 47 h 817"/>
                  <a:gd name="T42" fmla="*/ 110 w 1892"/>
                  <a:gd name="T43" fmla="*/ 96 h 817"/>
                  <a:gd name="T44" fmla="*/ 83 w 1892"/>
                  <a:gd name="T45" fmla="*/ 147 h 817"/>
                  <a:gd name="T46" fmla="*/ 57 w 1892"/>
                  <a:gd name="T47" fmla="*/ 205 h 817"/>
                  <a:gd name="T48" fmla="*/ 35 w 1892"/>
                  <a:gd name="T49" fmla="*/ 267 h 817"/>
                  <a:gd name="T50" fmla="*/ 13 w 1892"/>
                  <a:gd name="T51" fmla="*/ 327 h 817"/>
                  <a:gd name="T52" fmla="*/ 4 w 1892"/>
                  <a:gd name="T53" fmla="*/ 393 h 817"/>
                  <a:gd name="T54" fmla="*/ 0 w 1892"/>
                  <a:gd name="T55" fmla="*/ 454 h 817"/>
                  <a:gd name="T56" fmla="*/ 4 w 1892"/>
                  <a:gd name="T57" fmla="*/ 521 h 817"/>
                  <a:gd name="T58" fmla="*/ 22 w 1892"/>
                  <a:gd name="T59" fmla="*/ 546 h 817"/>
                  <a:gd name="T60" fmla="*/ 32 w 1892"/>
                  <a:gd name="T61" fmla="*/ 563 h 817"/>
                  <a:gd name="T62" fmla="*/ 61 w 1892"/>
                  <a:gd name="T63" fmla="*/ 581 h 817"/>
                  <a:gd name="T64" fmla="*/ 101 w 1892"/>
                  <a:gd name="T65" fmla="*/ 590 h 817"/>
                  <a:gd name="T66" fmla="*/ 145 w 1892"/>
                  <a:gd name="T67" fmla="*/ 590 h 817"/>
                  <a:gd name="T68" fmla="*/ 193 w 1892"/>
                  <a:gd name="T69" fmla="*/ 595 h 817"/>
                  <a:gd name="T70" fmla="*/ 293 w 1892"/>
                  <a:gd name="T71" fmla="*/ 686 h 817"/>
                  <a:gd name="T72" fmla="*/ 574 w 1892"/>
                  <a:gd name="T73" fmla="*/ 766 h 817"/>
                  <a:gd name="T74" fmla="*/ 1095 w 1892"/>
                  <a:gd name="T75"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2" h="817">
                    <a:moveTo>
                      <a:pt x="1095" y="817"/>
                    </a:moveTo>
                    <a:lnTo>
                      <a:pt x="1174" y="813"/>
                    </a:lnTo>
                    <a:lnTo>
                      <a:pt x="1261" y="813"/>
                    </a:lnTo>
                    <a:lnTo>
                      <a:pt x="1349" y="813"/>
                    </a:lnTo>
                    <a:lnTo>
                      <a:pt x="1436" y="813"/>
                    </a:lnTo>
                    <a:lnTo>
                      <a:pt x="1519" y="800"/>
                    </a:lnTo>
                    <a:lnTo>
                      <a:pt x="1603" y="787"/>
                    </a:lnTo>
                    <a:lnTo>
                      <a:pt x="1682" y="766"/>
                    </a:lnTo>
                    <a:lnTo>
                      <a:pt x="1765" y="738"/>
                    </a:lnTo>
                    <a:lnTo>
                      <a:pt x="1892" y="301"/>
                    </a:lnTo>
                    <a:lnTo>
                      <a:pt x="1875" y="140"/>
                    </a:lnTo>
                    <a:lnTo>
                      <a:pt x="1664" y="126"/>
                    </a:lnTo>
                    <a:lnTo>
                      <a:pt x="1454" y="108"/>
                    </a:lnTo>
                    <a:lnTo>
                      <a:pt x="1244" y="82"/>
                    </a:lnTo>
                    <a:lnTo>
                      <a:pt x="1034" y="61"/>
                    </a:lnTo>
                    <a:lnTo>
                      <a:pt x="823" y="35"/>
                    </a:lnTo>
                    <a:lnTo>
                      <a:pt x="613" y="17"/>
                    </a:lnTo>
                    <a:lnTo>
                      <a:pt x="403" y="0"/>
                    </a:lnTo>
                    <a:lnTo>
                      <a:pt x="193" y="0"/>
                    </a:lnTo>
                    <a:lnTo>
                      <a:pt x="162" y="21"/>
                    </a:lnTo>
                    <a:lnTo>
                      <a:pt x="136" y="47"/>
                    </a:lnTo>
                    <a:lnTo>
                      <a:pt x="110" y="96"/>
                    </a:lnTo>
                    <a:lnTo>
                      <a:pt x="83" y="147"/>
                    </a:lnTo>
                    <a:lnTo>
                      <a:pt x="57" y="205"/>
                    </a:lnTo>
                    <a:lnTo>
                      <a:pt x="35" y="267"/>
                    </a:lnTo>
                    <a:lnTo>
                      <a:pt x="13" y="327"/>
                    </a:lnTo>
                    <a:lnTo>
                      <a:pt x="4" y="393"/>
                    </a:lnTo>
                    <a:lnTo>
                      <a:pt x="0" y="454"/>
                    </a:lnTo>
                    <a:lnTo>
                      <a:pt x="4" y="521"/>
                    </a:lnTo>
                    <a:lnTo>
                      <a:pt x="22" y="546"/>
                    </a:lnTo>
                    <a:lnTo>
                      <a:pt x="32" y="563"/>
                    </a:lnTo>
                    <a:lnTo>
                      <a:pt x="61" y="581"/>
                    </a:lnTo>
                    <a:lnTo>
                      <a:pt x="101" y="590"/>
                    </a:lnTo>
                    <a:lnTo>
                      <a:pt x="145" y="590"/>
                    </a:lnTo>
                    <a:lnTo>
                      <a:pt x="193" y="595"/>
                    </a:lnTo>
                    <a:lnTo>
                      <a:pt x="293" y="686"/>
                    </a:lnTo>
                    <a:lnTo>
                      <a:pt x="574" y="766"/>
                    </a:lnTo>
                    <a:lnTo>
                      <a:pt x="1095" y="817"/>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149" name="Freeform 28"/>
              <p:cNvSpPr>
                <a:spLocks/>
              </p:cNvSpPr>
              <p:nvPr/>
            </p:nvSpPr>
            <p:spPr bwMode="auto">
              <a:xfrm>
                <a:off x="4027" y="695"/>
                <a:ext cx="113" cy="76"/>
              </a:xfrm>
              <a:custGeom>
                <a:avLst/>
                <a:gdLst>
                  <a:gd name="T0" fmla="*/ 180 w 1700"/>
                  <a:gd name="T1" fmla="*/ 1151 h 1151"/>
                  <a:gd name="T2" fmla="*/ 198 w 1700"/>
                  <a:gd name="T3" fmla="*/ 1133 h 1151"/>
                  <a:gd name="T4" fmla="*/ 219 w 1700"/>
                  <a:gd name="T5" fmla="*/ 1107 h 1151"/>
                  <a:gd name="T6" fmla="*/ 237 w 1700"/>
                  <a:gd name="T7" fmla="*/ 1107 h 1151"/>
                  <a:gd name="T8" fmla="*/ 250 w 1700"/>
                  <a:gd name="T9" fmla="*/ 1116 h 1151"/>
                  <a:gd name="T10" fmla="*/ 264 w 1700"/>
                  <a:gd name="T11" fmla="*/ 1126 h 1151"/>
                  <a:gd name="T12" fmla="*/ 281 w 1700"/>
                  <a:gd name="T13" fmla="*/ 1138 h 1151"/>
                  <a:gd name="T14" fmla="*/ 299 w 1700"/>
                  <a:gd name="T15" fmla="*/ 1126 h 1151"/>
                  <a:gd name="T16" fmla="*/ 307 w 1700"/>
                  <a:gd name="T17" fmla="*/ 1103 h 1151"/>
                  <a:gd name="T18" fmla="*/ 307 w 1700"/>
                  <a:gd name="T19" fmla="*/ 1082 h 1151"/>
                  <a:gd name="T20" fmla="*/ 321 w 1700"/>
                  <a:gd name="T21" fmla="*/ 1059 h 1151"/>
                  <a:gd name="T22" fmla="*/ 478 w 1700"/>
                  <a:gd name="T23" fmla="*/ 968 h 1151"/>
                  <a:gd name="T24" fmla="*/ 653 w 1700"/>
                  <a:gd name="T25" fmla="*/ 893 h 1151"/>
                  <a:gd name="T26" fmla="*/ 832 w 1700"/>
                  <a:gd name="T27" fmla="*/ 823 h 1151"/>
                  <a:gd name="T28" fmla="*/ 1021 w 1700"/>
                  <a:gd name="T29" fmla="*/ 762 h 1151"/>
                  <a:gd name="T30" fmla="*/ 1201 w 1700"/>
                  <a:gd name="T31" fmla="*/ 691 h 1151"/>
                  <a:gd name="T32" fmla="*/ 1385 w 1700"/>
                  <a:gd name="T33" fmla="*/ 612 h 1151"/>
                  <a:gd name="T34" fmla="*/ 1547 w 1700"/>
                  <a:gd name="T35" fmla="*/ 522 h 1151"/>
                  <a:gd name="T36" fmla="*/ 1700 w 1700"/>
                  <a:gd name="T37" fmla="*/ 416 h 1151"/>
                  <a:gd name="T38" fmla="*/ 1564 w 1700"/>
                  <a:gd name="T39" fmla="*/ 136 h 1151"/>
                  <a:gd name="T40" fmla="*/ 1582 w 1700"/>
                  <a:gd name="T41" fmla="*/ 119 h 1151"/>
                  <a:gd name="T42" fmla="*/ 1616 w 1700"/>
                  <a:gd name="T43" fmla="*/ 101 h 1151"/>
                  <a:gd name="T44" fmla="*/ 1603 w 1700"/>
                  <a:gd name="T45" fmla="*/ 62 h 1151"/>
                  <a:gd name="T46" fmla="*/ 1572 w 1700"/>
                  <a:gd name="T47" fmla="*/ 35 h 1151"/>
                  <a:gd name="T48" fmla="*/ 1533 w 1700"/>
                  <a:gd name="T49" fmla="*/ 14 h 1151"/>
                  <a:gd name="T50" fmla="*/ 1493 w 1700"/>
                  <a:gd name="T51" fmla="*/ 5 h 1151"/>
                  <a:gd name="T52" fmla="*/ 1397 w 1700"/>
                  <a:gd name="T53" fmla="*/ 0 h 1151"/>
                  <a:gd name="T54" fmla="*/ 1306 w 1700"/>
                  <a:gd name="T55" fmla="*/ 14 h 1151"/>
                  <a:gd name="T56" fmla="*/ 1213 w 1700"/>
                  <a:gd name="T57" fmla="*/ 26 h 1151"/>
                  <a:gd name="T58" fmla="*/ 1126 w 1700"/>
                  <a:gd name="T59" fmla="*/ 52 h 1151"/>
                  <a:gd name="T60" fmla="*/ 1034 w 1700"/>
                  <a:gd name="T61" fmla="*/ 74 h 1151"/>
                  <a:gd name="T62" fmla="*/ 951 w 1700"/>
                  <a:gd name="T63" fmla="*/ 101 h 1151"/>
                  <a:gd name="T64" fmla="*/ 864 w 1700"/>
                  <a:gd name="T65" fmla="*/ 127 h 1151"/>
                  <a:gd name="T66" fmla="*/ 785 w 1700"/>
                  <a:gd name="T67" fmla="*/ 153 h 1151"/>
                  <a:gd name="T68" fmla="*/ 675 w 1700"/>
                  <a:gd name="T69" fmla="*/ 180 h 1151"/>
                  <a:gd name="T70" fmla="*/ 570 w 1700"/>
                  <a:gd name="T71" fmla="*/ 210 h 1151"/>
                  <a:gd name="T72" fmla="*/ 456 w 1700"/>
                  <a:gd name="T73" fmla="*/ 237 h 1151"/>
                  <a:gd name="T74" fmla="*/ 350 w 1700"/>
                  <a:gd name="T75" fmla="*/ 267 h 1151"/>
                  <a:gd name="T76" fmla="*/ 246 w 1700"/>
                  <a:gd name="T77" fmla="*/ 294 h 1151"/>
                  <a:gd name="T78" fmla="*/ 154 w 1700"/>
                  <a:gd name="T79" fmla="*/ 337 h 1151"/>
                  <a:gd name="T80" fmla="*/ 66 w 1700"/>
                  <a:gd name="T81" fmla="*/ 390 h 1151"/>
                  <a:gd name="T82" fmla="*/ 0 w 1700"/>
                  <a:gd name="T83" fmla="*/ 460 h 1151"/>
                  <a:gd name="T84" fmla="*/ 154 w 1700"/>
                  <a:gd name="T85" fmla="*/ 1151 h 1151"/>
                  <a:gd name="T86" fmla="*/ 163 w 1700"/>
                  <a:gd name="T87" fmla="*/ 1151 h 1151"/>
                  <a:gd name="T88" fmla="*/ 180 w 1700"/>
                  <a:gd name="T89" fmla="*/ 115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00" h="1151">
                    <a:moveTo>
                      <a:pt x="180" y="1151"/>
                    </a:moveTo>
                    <a:lnTo>
                      <a:pt x="198" y="1133"/>
                    </a:lnTo>
                    <a:lnTo>
                      <a:pt x="219" y="1107"/>
                    </a:lnTo>
                    <a:lnTo>
                      <a:pt x="237" y="1107"/>
                    </a:lnTo>
                    <a:lnTo>
                      <a:pt x="250" y="1116"/>
                    </a:lnTo>
                    <a:lnTo>
                      <a:pt x="264" y="1126"/>
                    </a:lnTo>
                    <a:lnTo>
                      <a:pt x="281" y="1138"/>
                    </a:lnTo>
                    <a:lnTo>
                      <a:pt x="299" y="1126"/>
                    </a:lnTo>
                    <a:lnTo>
                      <a:pt x="307" y="1103"/>
                    </a:lnTo>
                    <a:lnTo>
                      <a:pt x="307" y="1082"/>
                    </a:lnTo>
                    <a:lnTo>
                      <a:pt x="321" y="1059"/>
                    </a:lnTo>
                    <a:lnTo>
                      <a:pt x="478" y="968"/>
                    </a:lnTo>
                    <a:lnTo>
                      <a:pt x="653" y="893"/>
                    </a:lnTo>
                    <a:lnTo>
                      <a:pt x="832" y="823"/>
                    </a:lnTo>
                    <a:lnTo>
                      <a:pt x="1021" y="762"/>
                    </a:lnTo>
                    <a:lnTo>
                      <a:pt x="1201" y="691"/>
                    </a:lnTo>
                    <a:lnTo>
                      <a:pt x="1385" y="612"/>
                    </a:lnTo>
                    <a:lnTo>
                      <a:pt x="1547" y="522"/>
                    </a:lnTo>
                    <a:lnTo>
                      <a:pt x="1700" y="416"/>
                    </a:lnTo>
                    <a:lnTo>
                      <a:pt x="1564" y="136"/>
                    </a:lnTo>
                    <a:lnTo>
                      <a:pt x="1582" y="119"/>
                    </a:lnTo>
                    <a:lnTo>
                      <a:pt x="1616" y="101"/>
                    </a:lnTo>
                    <a:lnTo>
                      <a:pt x="1603" y="62"/>
                    </a:lnTo>
                    <a:lnTo>
                      <a:pt x="1572" y="35"/>
                    </a:lnTo>
                    <a:lnTo>
                      <a:pt x="1533" y="14"/>
                    </a:lnTo>
                    <a:lnTo>
                      <a:pt x="1493" y="5"/>
                    </a:lnTo>
                    <a:lnTo>
                      <a:pt x="1397" y="0"/>
                    </a:lnTo>
                    <a:lnTo>
                      <a:pt x="1306" y="14"/>
                    </a:lnTo>
                    <a:lnTo>
                      <a:pt x="1213" y="26"/>
                    </a:lnTo>
                    <a:lnTo>
                      <a:pt x="1126" y="52"/>
                    </a:lnTo>
                    <a:lnTo>
                      <a:pt x="1034" y="74"/>
                    </a:lnTo>
                    <a:lnTo>
                      <a:pt x="951" y="101"/>
                    </a:lnTo>
                    <a:lnTo>
                      <a:pt x="864" y="127"/>
                    </a:lnTo>
                    <a:lnTo>
                      <a:pt x="785" y="153"/>
                    </a:lnTo>
                    <a:lnTo>
                      <a:pt x="675" y="180"/>
                    </a:lnTo>
                    <a:lnTo>
                      <a:pt x="570" y="210"/>
                    </a:lnTo>
                    <a:lnTo>
                      <a:pt x="456" y="237"/>
                    </a:lnTo>
                    <a:lnTo>
                      <a:pt x="350" y="267"/>
                    </a:lnTo>
                    <a:lnTo>
                      <a:pt x="246" y="294"/>
                    </a:lnTo>
                    <a:lnTo>
                      <a:pt x="154" y="337"/>
                    </a:lnTo>
                    <a:lnTo>
                      <a:pt x="66" y="390"/>
                    </a:lnTo>
                    <a:lnTo>
                      <a:pt x="0" y="460"/>
                    </a:lnTo>
                    <a:lnTo>
                      <a:pt x="154" y="1151"/>
                    </a:lnTo>
                    <a:lnTo>
                      <a:pt x="163" y="1151"/>
                    </a:lnTo>
                    <a:lnTo>
                      <a:pt x="180" y="1151"/>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150" name="Freeform 29"/>
              <p:cNvSpPr>
                <a:spLocks/>
              </p:cNvSpPr>
              <p:nvPr/>
            </p:nvSpPr>
            <p:spPr bwMode="auto">
              <a:xfrm>
                <a:off x="3451" y="574"/>
                <a:ext cx="103" cy="112"/>
              </a:xfrm>
              <a:custGeom>
                <a:avLst/>
                <a:gdLst>
                  <a:gd name="T0" fmla="*/ 1170 w 1555"/>
                  <a:gd name="T1" fmla="*/ 1680 h 1680"/>
                  <a:gd name="T2" fmla="*/ 1248 w 1555"/>
                  <a:gd name="T3" fmla="*/ 1667 h 1680"/>
                  <a:gd name="T4" fmla="*/ 1274 w 1555"/>
                  <a:gd name="T5" fmla="*/ 1642 h 1680"/>
                  <a:gd name="T6" fmla="*/ 1301 w 1555"/>
                  <a:gd name="T7" fmla="*/ 1606 h 1680"/>
                  <a:gd name="T8" fmla="*/ 1305 w 1555"/>
                  <a:gd name="T9" fmla="*/ 1584 h 1680"/>
                  <a:gd name="T10" fmla="*/ 1314 w 1555"/>
                  <a:gd name="T11" fmla="*/ 1567 h 1680"/>
                  <a:gd name="T12" fmla="*/ 1317 w 1555"/>
                  <a:gd name="T13" fmla="*/ 1540 h 1680"/>
                  <a:gd name="T14" fmla="*/ 1327 w 1555"/>
                  <a:gd name="T15" fmla="*/ 1519 h 1680"/>
                  <a:gd name="T16" fmla="*/ 1545 w 1555"/>
                  <a:gd name="T17" fmla="*/ 1299 h 1680"/>
                  <a:gd name="T18" fmla="*/ 1555 w 1555"/>
                  <a:gd name="T19" fmla="*/ 1217 h 1680"/>
                  <a:gd name="T20" fmla="*/ 1527 w 1555"/>
                  <a:gd name="T21" fmla="*/ 1195 h 1680"/>
                  <a:gd name="T22" fmla="*/ 1502 w 1555"/>
                  <a:gd name="T23" fmla="*/ 1173 h 1680"/>
                  <a:gd name="T24" fmla="*/ 1462 w 1555"/>
                  <a:gd name="T25" fmla="*/ 1152 h 1680"/>
                  <a:gd name="T26" fmla="*/ 1423 w 1555"/>
                  <a:gd name="T27" fmla="*/ 1142 h 1680"/>
                  <a:gd name="T28" fmla="*/ 447 w 1555"/>
                  <a:gd name="T29" fmla="*/ 5 h 1680"/>
                  <a:gd name="T30" fmla="*/ 420 w 1555"/>
                  <a:gd name="T31" fmla="*/ 0 h 1680"/>
                  <a:gd name="T32" fmla="*/ 398 w 1555"/>
                  <a:gd name="T33" fmla="*/ 0 h 1680"/>
                  <a:gd name="T34" fmla="*/ 372 w 1555"/>
                  <a:gd name="T35" fmla="*/ 0 h 1680"/>
                  <a:gd name="T36" fmla="*/ 350 w 1555"/>
                  <a:gd name="T37" fmla="*/ 5 h 1680"/>
                  <a:gd name="T38" fmla="*/ 324 w 1555"/>
                  <a:gd name="T39" fmla="*/ 5 h 1680"/>
                  <a:gd name="T40" fmla="*/ 302 w 1555"/>
                  <a:gd name="T41" fmla="*/ 13 h 1680"/>
                  <a:gd name="T42" fmla="*/ 280 w 1555"/>
                  <a:gd name="T43" fmla="*/ 26 h 1680"/>
                  <a:gd name="T44" fmla="*/ 268 w 1555"/>
                  <a:gd name="T45" fmla="*/ 40 h 1680"/>
                  <a:gd name="T46" fmla="*/ 188 w 1555"/>
                  <a:gd name="T47" fmla="*/ 157 h 1680"/>
                  <a:gd name="T48" fmla="*/ 175 w 1555"/>
                  <a:gd name="T49" fmla="*/ 206 h 1680"/>
                  <a:gd name="T50" fmla="*/ 154 w 1555"/>
                  <a:gd name="T51" fmla="*/ 250 h 1680"/>
                  <a:gd name="T52" fmla="*/ 118 w 1555"/>
                  <a:gd name="T53" fmla="*/ 289 h 1680"/>
                  <a:gd name="T54" fmla="*/ 83 w 1555"/>
                  <a:gd name="T55" fmla="*/ 332 h 1680"/>
                  <a:gd name="T56" fmla="*/ 44 w 1555"/>
                  <a:gd name="T57" fmla="*/ 372 h 1680"/>
                  <a:gd name="T58" fmla="*/ 18 w 1555"/>
                  <a:gd name="T59" fmla="*/ 416 h 1680"/>
                  <a:gd name="T60" fmla="*/ 0 w 1555"/>
                  <a:gd name="T61" fmla="*/ 464 h 1680"/>
                  <a:gd name="T62" fmla="*/ 4 w 1555"/>
                  <a:gd name="T63" fmla="*/ 521 h 1680"/>
                  <a:gd name="T64" fmla="*/ 27 w 1555"/>
                  <a:gd name="T65" fmla="*/ 538 h 1680"/>
                  <a:gd name="T66" fmla="*/ 58 w 1555"/>
                  <a:gd name="T67" fmla="*/ 547 h 1680"/>
                  <a:gd name="T68" fmla="*/ 83 w 1555"/>
                  <a:gd name="T69" fmla="*/ 547 h 1680"/>
                  <a:gd name="T70" fmla="*/ 118 w 1555"/>
                  <a:gd name="T71" fmla="*/ 561 h 1680"/>
                  <a:gd name="T72" fmla="*/ 219 w 1555"/>
                  <a:gd name="T73" fmla="*/ 709 h 1680"/>
                  <a:gd name="T74" fmla="*/ 329 w 1555"/>
                  <a:gd name="T75" fmla="*/ 857 h 1680"/>
                  <a:gd name="T76" fmla="*/ 443 w 1555"/>
                  <a:gd name="T77" fmla="*/ 998 h 1680"/>
                  <a:gd name="T78" fmla="*/ 565 w 1555"/>
                  <a:gd name="T79" fmla="*/ 1142 h 1680"/>
                  <a:gd name="T80" fmla="*/ 692 w 1555"/>
                  <a:gd name="T81" fmla="*/ 1269 h 1680"/>
                  <a:gd name="T82" fmla="*/ 828 w 1555"/>
                  <a:gd name="T83" fmla="*/ 1396 h 1680"/>
                  <a:gd name="T84" fmla="*/ 968 w 1555"/>
                  <a:gd name="T85" fmla="*/ 1514 h 1680"/>
                  <a:gd name="T86" fmla="*/ 1116 w 1555"/>
                  <a:gd name="T87" fmla="*/ 1619 h 1680"/>
                  <a:gd name="T88" fmla="*/ 1125 w 1555"/>
                  <a:gd name="T89" fmla="*/ 1650 h 1680"/>
                  <a:gd name="T90" fmla="*/ 1139 w 1555"/>
                  <a:gd name="T91" fmla="*/ 1673 h 1680"/>
                  <a:gd name="T92" fmla="*/ 1146 w 1555"/>
                  <a:gd name="T93" fmla="*/ 1673 h 1680"/>
                  <a:gd name="T94" fmla="*/ 1170 w 1555"/>
                  <a:gd name="T95" fmla="*/ 1680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55" h="1680">
                    <a:moveTo>
                      <a:pt x="1170" y="1680"/>
                    </a:moveTo>
                    <a:lnTo>
                      <a:pt x="1248" y="1667"/>
                    </a:lnTo>
                    <a:lnTo>
                      <a:pt x="1274" y="1642"/>
                    </a:lnTo>
                    <a:lnTo>
                      <a:pt x="1301" y="1606"/>
                    </a:lnTo>
                    <a:lnTo>
                      <a:pt x="1305" y="1584"/>
                    </a:lnTo>
                    <a:lnTo>
                      <a:pt x="1314" y="1567"/>
                    </a:lnTo>
                    <a:lnTo>
                      <a:pt x="1317" y="1540"/>
                    </a:lnTo>
                    <a:lnTo>
                      <a:pt x="1327" y="1519"/>
                    </a:lnTo>
                    <a:lnTo>
                      <a:pt x="1545" y="1299"/>
                    </a:lnTo>
                    <a:lnTo>
                      <a:pt x="1555" y="1217"/>
                    </a:lnTo>
                    <a:lnTo>
                      <a:pt x="1527" y="1195"/>
                    </a:lnTo>
                    <a:lnTo>
                      <a:pt x="1502" y="1173"/>
                    </a:lnTo>
                    <a:lnTo>
                      <a:pt x="1462" y="1152"/>
                    </a:lnTo>
                    <a:lnTo>
                      <a:pt x="1423" y="1142"/>
                    </a:lnTo>
                    <a:lnTo>
                      <a:pt x="447" y="5"/>
                    </a:lnTo>
                    <a:lnTo>
                      <a:pt x="420" y="0"/>
                    </a:lnTo>
                    <a:lnTo>
                      <a:pt x="398" y="0"/>
                    </a:lnTo>
                    <a:lnTo>
                      <a:pt x="372" y="0"/>
                    </a:lnTo>
                    <a:lnTo>
                      <a:pt x="350" y="5"/>
                    </a:lnTo>
                    <a:lnTo>
                      <a:pt x="324" y="5"/>
                    </a:lnTo>
                    <a:lnTo>
                      <a:pt x="302" y="13"/>
                    </a:lnTo>
                    <a:lnTo>
                      <a:pt x="280" y="26"/>
                    </a:lnTo>
                    <a:lnTo>
                      <a:pt x="268" y="40"/>
                    </a:lnTo>
                    <a:lnTo>
                      <a:pt x="188" y="157"/>
                    </a:lnTo>
                    <a:lnTo>
                      <a:pt x="175" y="206"/>
                    </a:lnTo>
                    <a:lnTo>
                      <a:pt x="154" y="250"/>
                    </a:lnTo>
                    <a:lnTo>
                      <a:pt x="118" y="289"/>
                    </a:lnTo>
                    <a:lnTo>
                      <a:pt x="83" y="332"/>
                    </a:lnTo>
                    <a:lnTo>
                      <a:pt x="44" y="372"/>
                    </a:lnTo>
                    <a:lnTo>
                      <a:pt x="18" y="416"/>
                    </a:lnTo>
                    <a:lnTo>
                      <a:pt x="0" y="464"/>
                    </a:lnTo>
                    <a:lnTo>
                      <a:pt x="4" y="521"/>
                    </a:lnTo>
                    <a:lnTo>
                      <a:pt x="27" y="538"/>
                    </a:lnTo>
                    <a:lnTo>
                      <a:pt x="58" y="547"/>
                    </a:lnTo>
                    <a:lnTo>
                      <a:pt x="83" y="547"/>
                    </a:lnTo>
                    <a:lnTo>
                      <a:pt x="118" y="561"/>
                    </a:lnTo>
                    <a:lnTo>
                      <a:pt x="219" y="709"/>
                    </a:lnTo>
                    <a:lnTo>
                      <a:pt x="329" y="857"/>
                    </a:lnTo>
                    <a:lnTo>
                      <a:pt x="443" y="998"/>
                    </a:lnTo>
                    <a:lnTo>
                      <a:pt x="565" y="1142"/>
                    </a:lnTo>
                    <a:lnTo>
                      <a:pt x="692" y="1269"/>
                    </a:lnTo>
                    <a:lnTo>
                      <a:pt x="828" y="1396"/>
                    </a:lnTo>
                    <a:lnTo>
                      <a:pt x="968" y="1514"/>
                    </a:lnTo>
                    <a:lnTo>
                      <a:pt x="1116" y="1619"/>
                    </a:lnTo>
                    <a:lnTo>
                      <a:pt x="1125" y="1650"/>
                    </a:lnTo>
                    <a:lnTo>
                      <a:pt x="1139" y="1673"/>
                    </a:lnTo>
                    <a:lnTo>
                      <a:pt x="1146" y="1673"/>
                    </a:lnTo>
                    <a:lnTo>
                      <a:pt x="1170" y="1680"/>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151" name="Freeform 30"/>
              <p:cNvSpPr>
                <a:spLocks/>
              </p:cNvSpPr>
              <p:nvPr/>
            </p:nvSpPr>
            <p:spPr bwMode="auto">
              <a:xfrm>
                <a:off x="3945" y="556"/>
                <a:ext cx="106" cy="109"/>
              </a:xfrm>
              <a:custGeom>
                <a:avLst/>
                <a:gdLst>
                  <a:gd name="T0" fmla="*/ 516 w 1589"/>
                  <a:gd name="T1" fmla="*/ 1634 h 1634"/>
                  <a:gd name="T2" fmla="*/ 528 w 1589"/>
                  <a:gd name="T3" fmla="*/ 1629 h 1634"/>
                  <a:gd name="T4" fmla="*/ 556 w 1589"/>
                  <a:gd name="T5" fmla="*/ 1611 h 1634"/>
                  <a:gd name="T6" fmla="*/ 560 w 1589"/>
                  <a:gd name="T7" fmla="*/ 1589 h 1634"/>
                  <a:gd name="T8" fmla="*/ 568 w 1589"/>
                  <a:gd name="T9" fmla="*/ 1554 h 1634"/>
                  <a:gd name="T10" fmla="*/ 1243 w 1589"/>
                  <a:gd name="T11" fmla="*/ 771 h 1634"/>
                  <a:gd name="T12" fmla="*/ 1589 w 1589"/>
                  <a:gd name="T13" fmla="*/ 373 h 1634"/>
                  <a:gd name="T14" fmla="*/ 1579 w 1589"/>
                  <a:gd name="T15" fmla="*/ 343 h 1634"/>
                  <a:gd name="T16" fmla="*/ 1571 w 1589"/>
                  <a:gd name="T17" fmla="*/ 315 h 1634"/>
                  <a:gd name="T18" fmla="*/ 1558 w 1589"/>
                  <a:gd name="T19" fmla="*/ 294 h 1634"/>
                  <a:gd name="T20" fmla="*/ 1544 w 1589"/>
                  <a:gd name="T21" fmla="*/ 272 h 1634"/>
                  <a:gd name="T22" fmla="*/ 1505 w 1589"/>
                  <a:gd name="T23" fmla="*/ 233 h 1634"/>
                  <a:gd name="T24" fmla="*/ 1471 w 1589"/>
                  <a:gd name="T25" fmla="*/ 202 h 1634"/>
                  <a:gd name="T26" fmla="*/ 1409 w 1589"/>
                  <a:gd name="T27" fmla="*/ 114 h 1634"/>
                  <a:gd name="T28" fmla="*/ 1365 w 1589"/>
                  <a:gd name="T29" fmla="*/ 102 h 1634"/>
                  <a:gd name="T30" fmla="*/ 1326 w 1589"/>
                  <a:gd name="T31" fmla="*/ 84 h 1634"/>
                  <a:gd name="T32" fmla="*/ 1283 w 1589"/>
                  <a:gd name="T33" fmla="*/ 62 h 1634"/>
                  <a:gd name="T34" fmla="*/ 1243 w 1589"/>
                  <a:gd name="T35" fmla="*/ 40 h 1634"/>
                  <a:gd name="T36" fmla="*/ 1194 w 1589"/>
                  <a:gd name="T37" fmla="*/ 13 h 1634"/>
                  <a:gd name="T38" fmla="*/ 1151 w 1589"/>
                  <a:gd name="T39" fmla="*/ 5 h 1634"/>
                  <a:gd name="T40" fmla="*/ 1098 w 1589"/>
                  <a:gd name="T41" fmla="*/ 0 h 1634"/>
                  <a:gd name="T42" fmla="*/ 1050 w 1589"/>
                  <a:gd name="T43" fmla="*/ 13 h 1634"/>
                  <a:gd name="T44" fmla="*/ 915 w 1589"/>
                  <a:gd name="T45" fmla="*/ 114 h 1634"/>
                  <a:gd name="T46" fmla="*/ 801 w 1589"/>
                  <a:gd name="T47" fmla="*/ 246 h 1634"/>
                  <a:gd name="T48" fmla="*/ 691 w 1589"/>
                  <a:gd name="T49" fmla="*/ 382 h 1634"/>
                  <a:gd name="T50" fmla="*/ 573 w 1589"/>
                  <a:gd name="T51" fmla="*/ 513 h 1634"/>
                  <a:gd name="T52" fmla="*/ 459 w 1589"/>
                  <a:gd name="T53" fmla="*/ 648 h 1634"/>
                  <a:gd name="T54" fmla="*/ 341 w 1589"/>
                  <a:gd name="T55" fmla="*/ 775 h 1634"/>
                  <a:gd name="T56" fmla="*/ 222 w 1589"/>
                  <a:gd name="T57" fmla="*/ 906 h 1634"/>
                  <a:gd name="T58" fmla="*/ 105 w 1589"/>
                  <a:gd name="T59" fmla="*/ 1039 h 1634"/>
                  <a:gd name="T60" fmla="*/ 0 w 1589"/>
                  <a:gd name="T61" fmla="*/ 1174 h 1634"/>
                  <a:gd name="T62" fmla="*/ 35 w 1589"/>
                  <a:gd name="T63" fmla="*/ 1218 h 1634"/>
                  <a:gd name="T64" fmla="*/ 78 w 1589"/>
                  <a:gd name="T65" fmla="*/ 1261 h 1634"/>
                  <a:gd name="T66" fmla="*/ 131 w 1589"/>
                  <a:gd name="T67" fmla="*/ 1300 h 1634"/>
                  <a:gd name="T68" fmla="*/ 188 w 1589"/>
                  <a:gd name="T69" fmla="*/ 1345 h 1634"/>
                  <a:gd name="T70" fmla="*/ 240 w 1589"/>
                  <a:gd name="T71" fmla="*/ 1384 h 1634"/>
                  <a:gd name="T72" fmla="*/ 292 w 1589"/>
                  <a:gd name="T73" fmla="*/ 1431 h 1634"/>
                  <a:gd name="T74" fmla="*/ 336 w 1589"/>
                  <a:gd name="T75" fmla="*/ 1485 h 1634"/>
                  <a:gd name="T76" fmla="*/ 376 w 1589"/>
                  <a:gd name="T77" fmla="*/ 1545 h 1634"/>
                  <a:gd name="T78" fmla="*/ 407 w 1589"/>
                  <a:gd name="T79" fmla="*/ 1567 h 1634"/>
                  <a:gd name="T80" fmla="*/ 437 w 1589"/>
                  <a:gd name="T81" fmla="*/ 1599 h 1634"/>
                  <a:gd name="T82" fmla="*/ 450 w 1589"/>
                  <a:gd name="T83" fmla="*/ 1606 h 1634"/>
                  <a:gd name="T84" fmla="*/ 467 w 1589"/>
                  <a:gd name="T85" fmla="*/ 1620 h 1634"/>
                  <a:gd name="T86" fmla="*/ 490 w 1589"/>
                  <a:gd name="T87" fmla="*/ 1624 h 1634"/>
                  <a:gd name="T88" fmla="*/ 516 w 1589"/>
                  <a:gd name="T89" fmla="*/ 1634 h 1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89" h="1634">
                    <a:moveTo>
                      <a:pt x="516" y="1634"/>
                    </a:moveTo>
                    <a:lnTo>
                      <a:pt x="528" y="1629"/>
                    </a:lnTo>
                    <a:lnTo>
                      <a:pt x="556" y="1611"/>
                    </a:lnTo>
                    <a:lnTo>
                      <a:pt x="560" y="1589"/>
                    </a:lnTo>
                    <a:lnTo>
                      <a:pt x="568" y="1554"/>
                    </a:lnTo>
                    <a:lnTo>
                      <a:pt x="1243" y="771"/>
                    </a:lnTo>
                    <a:lnTo>
                      <a:pt x="1589" y="373"/>
                    </a:lnTo>
                    <a:lnTo>
                      <a:pt x="1579" y="343"/>
                    </a:lnTo>
                    <a:lnTo>
                      <a:pt x="1571" y="315"/>
                    </a:lnTo>
                    <a:lnTo>
                      <a:pt x="1558" y="294"/>
                    </a:lnTo>
                    <a:lnTo>
                      <a:pt x="1544" y="272"/>
                    </a:lnTo>
                    <a:lnTo>
                      <a:pt x="1505" y="233"/>
                    </a:lnTo>
                    <a:lnTo>
                      <a:pt x="1471" y="202"/>
                    </a:lnTo>
                    <a:lnTo>
                      <a:pt x="1409" y="114"/>
                    </a:lnTo>
                    <a:lnTo>
                      <a:pt x="1365" y="102"/>
                    </a:lnTo>
                    <a:lnTo>
                      <a:pt x="1326" y="84"/>
                    </a:lnTo>
                    <a:lnTo>
                      <a:pt x="1283" y="62"/>
                    </a:lnTo>
                    <a:lnTo>
                      <a:pt x="1243" y="40"/>
                    </a:lnTo>
                    <a:lnTo>
                      <a:pt x="1194" y="13"/>
                    </a:lnTo>
                    <a:lnTo>
                      <a:pt x="1151" y="5"/>
                    </a:lnTo>
                    <a:lnTo>
                      <a:pt x="1098" y="0"/>
                    </a:lnTo>
                    <a:lnTo>
                      <a:pt x="1050" y="13"/>
                    </a:lnTo>
                    <a:lnTo>
                      <a:pt x="915" y="114"/>
                    </a:lnTo>
                    <a:lnTo>
                      <a:pt x="801" y="246"/>
                    </a:lnTo>
                    <a:lnTo>
                      <a:pt x="691" y="382"/>
                    </a:lnTo>
                    <a:lnTo>
                      <a:pt x="573" y="513"/>
                    </a:lnTo>
                    <a:lnTo>
                      <a:pt x="459" y="648"/>
                    </a:lnTo>
                    <a:lnTo>
                      <a:pt x="341" y="775"/>
                    </a:lnTo>
                    <a:lnTo>
                      <a:pt x="222" y="906"/>
                    </a:lnTo>
                    <a:lnTo>
                      <a:pt x="105" y="1039"/>
                    </a:lnTo>
                    <a:lnTo>
                      <a:pt x="0" y="1174"/>
                    </a:lnTo>
                    <a:lnTo>
                      <a:pt x="35" y="1218"/>
                    </a:lnTo>
                    <a:lnTo>
                      <a:pt x="78" y="1261"/>
                    </a:lnTo>
                    <a:lnTo>
                      <a:pt x="131" y="1300"/>
                    </a:lnTo>
                    <a:lnTo>
                      <a:pt x="188" y="1345"/>
                    </a:lnTo>
                    <a:lnTo>
                      <a:pt x="240" y="1384"/>
                    </a:lnTo>
                    <a:lnTo>
                      <a:pt x="292" y="1431"/>
                    </a:lnTo>
                    <a:lnTo>
                      <a:pt x="336" y="1485"/>
                    </a:lnTo>
                    <a:lnTo>
                      <a:pt x="376" y="1545"/>
                    </a:lnTo>
                    <a:lnTo>
                      <a:pt x="407" y="1567"/>
                    </a:lnTo>
                    <a:lnTo>
                      <a:pt x="437" y="1599"/>
                    </a:lnTo>
                    <a:lnTo>
                      <a:pt x="450" y="1606"/>
                    </a:lnTo>
                    <a:lnTo>
                      <a:pt x="467" y="1620"/>
                    </a:lnTo>
                    <a:lnTo>
                      <a:pt x="490" y="1624"/>
                    </a:lnTo>
                    <a:lnTo>
                      <a:pt x="516" y="1634"/>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152" name="Freeform 31"/>
              <p:cNvSpPr>
                <a:spLocks/>
              </p:cNvSpPr>
              <p:nvPr/>
            </p:nvSpPr>
            <p:spPr bwMode="auto">
              <a:xfrm>
                <a:off x="3833" y="488"/>
                <a:ext cx="68" cy="107"/>
              </a:xfrm>
              <a:custGeom>
                <a:avLst/>
                <a:gdLst>
                  <a:gd name="T0" fmla="*/ 171 w 1012"/>
                  <a:gd name="T1" fmla="*/ 1597 h 1597"/>
                  <a:gd name="T2" fmla="*/ 219 w 1012"/>
                  <a:gd name="T3" fmla="*/ 1592 h 1597"/>
                  <a:gd name="T4" fmla="*/ 271 w 1012"/>
                  <a:gd name="T5" fmla="*/ 1588 h 1597"/>
                  <a:gd name="T6" fmla="*/ 324 w 1012"/>
                  <a:gd name="T7" fmla="*/ 1584 h 1597"/>
                  <a:gd name="T8" fmla="*/ 377 w 1012"/>
                  <a:gd name="T9" fmla="*/ 1584 h 1597"/>
                  <a:gd name="T10" fmla="*/ 429 w 1012"/>
                  <a:gd name="T11" fmla="*/ 1575 h 1597"/>
                  <a:gd name="T12" fmla="*/ 482 w 1012"/>
                  <a:gd name="T13" fmla="*/ 1566 h 1597"/>
                  <a:gd name="T14" fmla="*/ 526 w 1012"/>
                  <a:gd name="T15" fmla="*/ 1545 h 1597"/>
                  <a:gd name="T16" fmla="*/ 573 w 1012"/>
                  <a:gd name="T17" fmla="*/ 1523 h 1597"/>
                  <a:gd name="T18" fmla="*/ 762 w 1012"/>
                  <a:gd name="T19" fmla="*/ 1036 h 1597"/>
                  <a:gd name="T20" fmla="*/ 837 w 1012"/>
                  <a:gd name="T21" fmla="*/ 849 h 1597"/>
                  <a:gd name="T22" fmla="*/ 1012 w 1012"/>
                  <a:gd name="T23" fmla="*/ 336 h 1597"/>
                  <a:gd name="T24" fmla="*/ 1008 w 1012"/>
                  <a:gd name="T25" fmla="*/ 301 h 1597"/>
                  <a:gd name="T26" fmla="*/ 1008 w 1012"/>
                  <a:gd name="T27" fmla="*/ 271 h 1597"/>
                  <a:gd name="T28" fmla="*/ 1002 w 1012"/>
                  <a:gd name="T29" fmla="*/ 240 h 1597"/>
                  <a:gd name="T30" fmla="*/ 994 w 1012"/>
                  <a:gd name="T31" fmla="*/ 214 h 1597"/>
                  <a:gd name="T32" fmla="*/ 977 w 1012"/>
                  <a:gd name="T33" fmla="*/ 183 h 1597"/>
                  <a:gd name="T34" fmla="*/ 959 w 1012"/>
                  <a:gd name="T35" fmla="*/ 161 h 1597"/>
                  <a:gd name="T36" fmla="*/ 933 w 1012"/>
                  <a:gd name="T37" fmla="*/ 135 h 1597"/>
                  <a:gd name="T38" fmla="*/ 912 w 1012"/>
                  <a:gd name="T39" fmla="*/ 122 h 1597"/>
                  <a:gd name="T40" fmla="*/ 854 w 1012"/>
                  <a:gd name="T41" fmla="*/ 96 h 1597"/>
                  <a:gd name="T42" fmla="*/ 802 w 1012"/>
                  <a:gd name="T43" fmla="*/ 69 h 1597"/>
                  <a:gd name="T44" fmla="*/ 748 w 1012"/>
                  <a:gd name="T45" fmla="*/ 44 h 1597"/>
                  <a:gd name="T46" fmla="*/ 697 w 1012"/>
                  <a:gd name="T47" fmla="*/ 21 h 1597"/>
                  <a:gd name="T48" fmla="*/ 644 w 1012"/>
                  <a:gd name="T49" fmla="*/ 4 h 1597"/>
                  <a:gd name="T50" fmla="*/ 592 w 1012"/>
                  <a:gd name="T51" fmla="*/ 0 h 1597"/>
                  <a:gd name="T52" fmla="*/ 538 w 1012"/>
                  <a:gd name="T53" fmla="*/ 4 h 1597"/>
                  <a:gd name="T54" fmla="*/ 491 w 1012"/>
                  <a:gd name="T55" fmla="*/ 34 h 1597"/>
                  <a:gd name="T56" fmla="*/ 456 w 1012"/>
                  <a:gd name="T57" fmla="*/ 47 h 1597"/>
                  <a:gd name="T58" fmla="*/ 434 w 1012"/>
                  <a:gd name="T59" fmla="*/ 65 h 1597"/>
                  <a:gd name="T60" fmla="*/ 407 w 1012"/>
                  <a:gd name="T61" fmla="*/ 109 h 1597"/>
                  <a:gd name="T62" fmla="*/ 381 w 1012"/>
                  <a:gd name="T63" fmla="*/ 157 h 1597"/>
                  <a:gd name="T64" fmla="*/ 356 w 1012"/>
                  <a:gd name="T65" fmla="*/ 201 h 1597"/>
                  <a:gd name="T66" fmla="*/ 328 w 1012"/>
                  <a:gd name="T67" fmla="*/ 250 h 1597"/>
                  <a:gd name="T68" fmla="*/ 298 w 1012"/>
                  <a:gd name="T69" fmla="*/ 292 h 1597"/>
                  <a:gd name="T70" fmla="*/ 271 w 1012"/>
                  <a:gd name="T71" fmla="*/ 340 h 1597"/>
                  <a:gd name="T72" fmla="*/ 246 w 1012"/>
                  <a:gd name="T73" fmla="*/ 385 h 1597"/>
                  <a:gd name="T74" fmla="*/ 219 w 1012"/>
                  <a:gd name="T75" fmla="*/ 436 h 1597"/>
                  <a:gd name="T76" fmla="*/ 192 w 1012"/>
                  <a:gd name="T77" fmla="*/ 564 h 1597"/>
                  <a:gd name="T78" fmla="*/ 153 w 1012"/>
                  <a:gd name="T79" fmla="*/ 696 h 1597"/>
                  <a:gd name="T80" fmla="*/ 110 w 1012"/>
                  <a:gd name="T81" fmla="*/ 822 h 1597"/>
                  <a:gd name="T82" fmla="*/ 66 w 1012"/>
                  <a:gd name="T83" fmla="*/ 953 h 1597"/>
                  <a:gd name="T84" fmla="*/ 27 w 1012"/>
                  <a:gd name="T85" fmla="*/ 1077 h 1597"/>
                  <a:gd name="T86" fmla="*/ 0 w 1012"/>
                  <a:gd name="T87" fmla="*/ 1203 h 1597"/>
                  <a:gd name="T88" fmla="*/ 0 w 1012"/>
                  <a:gd name="T89" fmla="*/ 1325 h 1597"/>
                  <a:gd name="T90" fmla="*/ 31 w 1012"/>
                  <a:gd name="T91" fmla="*/ 1452 h 1597"/>
                  <a:gd name="T92" fmla="*/ 61 w 1012"/>
                  <a:gd name="T93" fmla="*/ 1470 h 1597"/>
                  <a:gd name="T94" fmla="*/ 96 w 1012"/>
                  <a:gd name="T95" fmla="*/ 1501 h 1597"/>
                  <a:gd name="T96" fmla="*/ 110 w 1012"/>
                  <a:gd name="T97" fmla="*/ 1513 h 1597"/>
                  <a:gd name="T98" fmla="*/ 123 w 1012"/>
                  <a:gd name="T99" fmla="*/ 1536 h 1597"/>
                  <a:gd name="T100" fmla="*/ 132 w 1012"/>
                  <a:gd name="T101" fmla="*/ 1562 h 1597"/>
                  <a:gd name="T102" fmla="*/ 145 w 1012"/>
                  <a:gd name="T103" fmla="*/ 1588 h 1597"/>
                  <a:gd name="T104" fmla="*/ 153 w 1012"/>
                  <a:gd name="T105" fmla="*/ 1588 h 1597"/>
                  <a:gd name="T106" fmla="*/ 171 w 1012"/>
                  <a:gd name="T107" fmla="*/ 1597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2" h="1597">
                    <a:moveTo>
                      <a:pt x="171" y="1597"/>
                    </a:moveTo>
                    <a:lnTo>
                      <a:pt x="219" y="1592"/>
                    </a:lnTo>
                    <a:lnTo>
                      <a:pt x="271" y="1588"/>
                    </a:lnTo>
                    <a:lnTo>
                      <a:pt x="324" y="1584"/>
                    </a:lnTo>
                    <a:lnTo>
                      <a:pt x="377" y="1584"/>
                    </a:lnTo>
                    <a:lnTo>
                      <a:pt x="429" y="1575"/>
                    </a:lnTo>
                    <a:lnTo>
                      <a:pt x="482" y="1566"/>
                    </a:lnTo>
                    <a:lnTo>
                      <a:pt x="526" y="1545"/>
                    </a:lnTo>
                    <a:lnTo>
                      <a:pt x="573" y="1523"/>
                    </a:lnTo>
                    <a:lnTo>
                      <a:pt x="762" y="1036"/>
                    </a:lnTo>
                    <a:lnTo>
                      <a:pt x="837" y="849"/>
                    </a:lnTo>
                    <a:lnTo>
                      <a:pt x="1012" y="336"/>
                    </a:lnTo>
                    <a:lnTo>
                      <a:pt x="1008" y="301"/>
                    </a:lnTo>
                    <a:lnTo>
                      <a:pt x="1008" y="271"/>
                    </a:lnTo>
                    <a:lnTo>
                      <a:pt x="1002" y="240"/>
                    </a:lnTo>
                    <a:lnTo>
                      <a:pt x="994" y="214"/>
                    </a:lnTo>
                    <a:lnTo>
                      <a:pt x="977" y="183"/>
                    </a:lnTo>
                    <a:lnTo>
                      <a:pt x="959" y="161"/>
                    </a:lnTo>
                    <a:lnTo>
                      <a:pt x="933" y="135"/>
                    </a:lnTo>
                    <a:lnTo>
                      <a:pt x="912" y="122"/>
                    </a:lnTo>
                    <a:lnTo>
                      <a:pt x="854" y="96"/>
                    </a:lnTo>
                    <a:lnTo>
                      <a:pt x="802" y="69"/>
                    </a:lnTo>
                    <a:lnTo>
                      <a:pt x="748" y="44"/>
                    </a:lnTo>
                    <a:lnTo>
                      <a:pt x="697" y="21"/>
                    </a:lnTo>
                    <a:lnTo>
                      <a:pt x="644" y="4"/>
                    </a:lnTo>
                    <a:lnTo>
                      <a:pt x="592" y="0"/>
                    </a:lnTo>
                    <a:lnTo>
                      <a:pt x="538" y="4"/>
                    </a:lnTo>
                    <a:lnTo>
                      <a:pt x="491" y="34"/>
                    </a:lnTo>
                    <a:lnTo>
                      <a:pt x="456" y="47"/>
                    </a:lnTo>
                    <a:lnTo>
                      <a:pt x="434" y="65"/>
                    </a:lnTo>
                    <a:lnTo>
                      <a:pt x="407" y="109"/>
                    </a:lnTo>
                    <a:lnTo>
                      <a:pt x="381" y="157"/>
                    </a:lnTo>
                    <a:lnTo>
                      <a:pt x="356" y="201"/>
                    </a:lnTo>
                    <a:lnTo>
                      <a:pt x="328" y="250"/>
                    </a:lnTo>
                    <a:lnTo>
                      <a:pt x="298" y="292"/>
                    </a:lnTo>
                    <a:lnTo>
                      <a:pt x="271" y="340"/>
                    </a:lnTo>
                    <a:lnTo>
                      <a:pt x="246" y="385"/>
                    </a:lnTo>
                    <a:lnTo>
                      <a:pt x="219" y="436"/>
                    </a:lnTo>
                    <a:lnTo>
                      <a:pt x="192" y="564"/>
                    </a:lnTo>
                    <a:lnTo>
                      <a:pt x="153" y="696"/>
                    </a:lnTo>
                    <a:lnTo>
                      <a:pt x="110" y="822"/>
                    </a:lnTo>
                    <a:lnTo>
                      <a:pt x="66" y="953"/>
                    </a:lnTo>
                    <a:lnTo>
                      <a:pt x="27" y="1077"/>
                    </a:lnTo>
                    <a:lnTo>
                      <a:pt x="0" y="1203"/>
                    </a:lnTo>
                    <a:lnTo>
                      <a:pt x="0" y="1325"/>
                    </a:lnTo>
                    <a:lnTo>
                      <a:pt x="31" y="1452"/>
                    </a:lnTo>
                    <a:lnTo>
                      <a:pt x="61" y="1470"/>
                    </a:lnTo>
                    <a:lnTo>
                      <a:pt x="96" y="1501"/>
                    </a:lnTo>
                    <a:lnTo>
                      <a:pt x="110" y="1513"/>
                    </a:lnTo>
                    <a:lnTo>
                      <a:pt x="123" y="1536"/>
                    </a:lnTo>
                    <a:lnTo>
                      <a:pt x="132" y="1562"/>
                    </a:lnTo>
                    <a:lnTo>
                      <a:pt x="145" y="1588"/>
                    </a:lnTo>
                    <a:lnTo>
                      <a:pt x="153" y="1588"/>
                    </a:lnTo>
                    <a:lnTo>
                      <a:pt x="171" y="1597"/>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sp>
            <p:nvSpPr>
              <p:cNvPr id="153" name="Freeform 32"/>
              <p:cNvSpPr>
                <a:spLocks/>
              </p:cNvSpPr>
              <p:nvPr/>
            </p:nvSpPr>
            <p:spPr bwMode="auto">
              <a:xfrm>
                <a:off x="3636" y="495"/>
                <a:ext cx="58" cy="93"/>
              </a:xfrm>
              <a:custGeom>
                <a:avLst/>
                <a:gdLst>
                  <a:gd name="T0" fmla="*/ 404 w 868"/>
                  <a:gd name="T1" fmla="*/ 1387 h 1387"/>
                  <a:gd name="T2" fmla="*/ 841 w 868"/>
                  <a:gd name="T3" fmla="*/ 1335 h 1387"/>
                  <a:gd name="T4" fmla="*/ 850 w 868"/>
                  <a:gd name="T5" fmla="*/ 1322 h 1387"/>
                  <a:gd name="T6" fmla="*/ 868 w 868"/>
                  <a:gd name="T7" fmla="*/ 1308 h 1387"/>
                  <a:gd name="T8" fmla="*/ 855 w 868"/>
                  <a:gd name="T9" fmla="*/ 1182 h 1387"/>
                  <a:gd name="T10" fmla="*/ 834 w 868"/>
                  <a:gd name="T11" fmla="*/ 1058 h 1387"/>
                  <a:gd name="T12" fmla="*/ 802 w 868"/>
                  <a:gd name="T13" fmla="*/ 932 h 1387"/>
                  <a:gd name="T14" fmla="*/ 767 w 868"/>
                  <a:gd name="T15" fmla="*/ 809 h 1387"/>
                  <a:gd name="T16" fmla="*/ 724 w 868"/>
                  <a:gd name="T17" fmla="*/ 683 h 1387"/>
                  <a:gd name="T18" fmla="*/ 689 w 868"/>
                  <a:gd name="T19" fmla="*/ 565 h 1387"/>
                  <a:gd name="T20" fmla="*/ 649 w 868"/>
                  <a:gd name="T21" fmla="*/ 442 h 1387"/>
                  <a:gd name="T22" fmla="*/ 627 w 868"/>
                  <a:gd name="T23" fmla="*/ 333 h 1387"/>
                  <a:gd name="T24" fmla="*/ 605 w 868"/>
                  <a:gd name="T25" fmla="*/ 280 h 1387"/>
                  <a:gd name="T26" fmla="*/ 592 w 868"/>
                  <a:gd name="T27" fmla="*/ 231 h 1387"/>
                  <a:gd name="T28" fmla="*/ 579 w 868"/>
                  <a:gd name="T29" fmla="*/ 180 h 1387"/>
                  <a:gd name="T30" fmla="*/ 570 w 868"/>
                  <a:gd name="T31" fmla="*/ 135 h 1387"/>
                  <a:gd name="T32" fmla="*/ 549 w 868"/>
                  <a:gd name="T33" fmla="*/ 92 h 1387"/>
                  <a:gd name="T34" fmla="*/ 525 w 868"/>
                  <a:gd name="T35" fmla="*/ 56 h 1387"/>
                  <a:gd name="T36" fmla="*/ 496 w 868"/>
                  <a:gd name="T37" fmla="*/ 26 h 1387"/>
                  <a:gd name="T38" fmla="*/ 460 w 868"/>
                  <a:gd name="T39" fmla="*/ 5 h 1387"/>
                  <a:gd name="T40" fmla="*/ 395 w 868"/>
                  <a:gd name="T41" fmla="*/ 0 h 1387"/>
                  <a:gd name="T42" fmla="*/ 333 w 868"/>
                  <a:gd name="T43" fmla="*/ 5 h 1387"/>
                  <a:gd name="T44" fmla="*/ 272 w 868"/>
                  <a:gd name="T45" fmla="*/ 17 h 1387"/>
                  <a:gd name="T46" fmla="*/ 219 w 868"/>
                  <a:gd name="T47" fmla="*/ 39 h 1387"/>
                  <a:gd name="T48" fmla="*/ 164 w 868"/>
                  <a:gd name="T49" fmla="*/ 62 h 1387"/>
                  <a:gd name="T50" fmla="*/ 115 w 868"/>
                  <a:gd name="T51" fmla="*/ 101 h 1387"/>
                  <a:gd name="T52" fmla="*/ 62 w 868"/>
                  <a:gd name="T53" fmla="*/ 135 h 1387"/>
                  <a:gd name="T54" fmla="*/ 23 w 868"/>
                  <a:gd name="T55" fmla="*/ 188 h 1387"/>
                  <a:gd name="T56" fmla="*/ 5 w 868"/>
                  <a:gd name="T57" fmla="*/ 214 h 1387"/>
                  <a:gd name="T58" fmla="*/ 0 w 868"/>
                  <a:gd name="T59" fmla="*/ 227 h 1387"/>
                  <a:gd name="T60" fmla="*/ 9 w 868"/>
                  <a:gd name="T61" fmla="*/ 351 h 1387"/>
                  <a:gd name="T62" fmla="*/ 32 w 868"/>
                  <a:gd name="T63" fmla="*/ 477 h 1387"/>
                  <a:gd name="T64" fmla="*/ 58 w 868"/>
                  <a:gd name="T65" fmla="*/ 599 h 1387"/>
                  <a:gd name="T66" fmla="*/ 97 w 868"/>
                  <a:gd name="T67" fmla="*/ 722 h 1387"/>
                  <a:gd name="T68" fmla="*/ 133 w 868"/>
                  <a:gd name="T69" fmla="*/ 841 h 1387"/>
                  <a:gd name="T70" fmla="*/ 175 w 868"/>
                  <a:gd name="T71" fmla="*/ 962 h 1387"/>
                  <a:gd name="T72" fmla="*/ 215 w 868"/>
                  <a:gd name="T73" fmla="*/ 1081 h 1387"/>
                  <a:gd name="T74" fmla="*/ 264 w 868"/>
                  <a:gd name="T75" fmla="*/ 1203 h 1387"/>
                  <a:gd name="T76" fmla="*/ 276 w 868"/>
                  <a:gd name="T77" fmla="*/ 1226 h 1387"/>
                  <a:gd name="T78" fmla="*/ 290 w 868"/>
                  <a:gd name="T79" fmla="*/ 1251 h 1387"/>
                  <a:gd name="T80" fmla="*/ 303 w 868"/>
                  <a:gd name="T81" fmla="*/ 1278 h 1387"/>
                  <a:gd name="T82" fmla="*/ 315 w 868"/>
                  <a:gd name="T83" fmla="*/ 1304 h 1387"/>
                  <a:gd name="T84" fmla="*/ 346 w 868"/>
                  <a:gd name="T85" fmla="*/ 1348 h 1387"/>
                  <a:gd name="T86" fmla="*/ 386 w 868"/>
                  <a:gd name="T87" fmla="*/ 1387 h 1387"/>
                  <a:gd name="T88" fmla="*/ 395 w 868"/>
                  <a:gd name="T89" fmla="*/ 1387 h 1387"/>
                  <a:gd name="T90" fmla="*/ 404 w 868"/>
                  <a:gd name="T91" fmla="*/ 1387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8" h="1387">
                    <a:moveTo>
                      <a:pt x="404" y="1387"/>
                    </a:moveTo>
                    <a:lnTo>
                      <a:pt x="841" y="1335"/>
                    </a:lnTo>
                    <a:lnTo>
                      <a:pt x="850" y="1322"/>
                    </a:lnTo>
                    <a:lnTo>
                      <a:pt x="868" y="1308"/>
                    </a:lnTo>
                    <a:lnTo>
                      <a:pt x="855" y="1182"/>
                    </a:lnTo>
                    <a:lnTo>
                      <a:pt x="834" y="1058"/>
                    </a:lnTo>
                    <a:lnTo>
                      <a:pt x="802" y="932"/>
                    </a:lnTo>
                    <a:lnTo>
                      <a:pt x="767" y="809"/>
                    </a:lnTo>
                    <a:lnTo>
                      <a:pt x="724" y="683"/>
                    </a:lnTo>
                    <a:lnTo>
                      <a:pt x="689" y="565"/>
                    </a:lnTo>
                    <a:lnTo>
                      <a:pt x="649" y="442"/>
                    </a:lnTo>
                    <a:lnTo>
                      <a:pt x="627" y="333"/>
                    </a:lnTo>
                    <a:lnTo>
                      <a:pt x="605" y="280"/>
                    </a:lnTo>
                    <a:lnTo>
                      <a:pt x="592" y="231"/>
                    </a:lnTo>
                    <a:lnTo>
                      <a:pt x="579" y="180"/>
                    </a:lnTo>
                    <a:lnTo>
                      <a:pt x="570" y="135"/>
                    </a:lnTo>
                    <a:lnTo>
                      <a:pt x="549" y="92"/>
                    </a:lnTo>
                    <a:lnTo>
                      <a:pt x="525" y="56"/>
                    </a:lnTo>
                    <a:lnTo>
                      <a:pt x="496" y="26"/>
                    </a:lnTo>
                    <a:lnTo>
                      <a:pt x="460" y="5"/>
                    </a:lnTo>
                    <a:lnTo>
                      <a:pt x="395" y="0"/>
                    </a:lnTo>
                    <a:lnTo>
                      <a:pt x="333" y="5"/>
                    </a:lnTo>
                    <a:lnTo>
                      <a:pt x="272" y="17"/>
                    </a:lnTo>
                    <a:lnTo>
                      <a:pt x="219" y="39"/>
                    </a:lnTo>
                    <a:lnTo>
                      <a:pt x="164" y="62"/>
                    </a:lnTo>
                    <a:lnTo>
                      <a:pt x="115" y="101"/>
                    </a:lnTo>
                    <a:lnTo>
                      <a:pt x="62" y="135"/>
                    </a:lnTo>
                    <a:lnTo>
                      <a:pt x="23" y="188"/>
                    </a:lnTo>
                    <a:lnTo>
                      <a:pt x="5" y="214"/>
                    </a:lnTo>
                    <a:lnTo>
                      <a:pt x="0" y="227"/>
                    </a:lnTo>
                    <a:lnTo>
                      <a:pt x="9" y="351"/>
                    </a:lnTo>
                    <a:lnTo>
                      <a:pt x="32" y="477"/>
                    </a:lnTo>
                    <a:lnTo>
                      <a:pt x="58" y="599"/>
                    </a:lnTo>
                    <a:lnTo>
                      <a:pt x="97" y="722"/>
                    </a:lnTo>
                    <a:lnTo>
                      <a:pt x="133" y="841"/>
                    </a:lnTo>
                    <a:lnTo>
                      <a:pt x="175" y="962"/>
                    </a:lnTo>
                    <a:lnTo>
                      <a:pt x="215" y="1081"/>
                    </a:lnTo>
                    <a:lnTo>
                      <a:pt x="264" y="1203"/>
                    </a:lnTo>
                    <a:lnTo>
                      <a:pt x="276" y="1226"/>
                    </a:lnTo>
                    <a:lnTo>
                      <a:pt x="290" y="1251"/>
                    </a:lnTo>
                    <a:lnTo>
                      <a:pt x="303" y="1278"/>
                    </a:lnTo>
                    <a:lnTo>
                      <a:pt x="315" y="1304"/>
                    </a:lnTo>
                    <a:lnTo>
                      <a:pt x="346" y="1348"/>
                    </a:lnTo>
                    <a:lnTo>
                      <a:pt x="386" y="1387"/>
                    </a:lnTo>
                    <a:lnTo>
                      <a:pt x="395" y="1387"/>
                    </a:lnTo>
                    <a:lnTo>
                      <a:pt x="404" y="1387"/>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960"/>
              </a:p>
            </p:txBody>
          </p:sp>
        </p:grpSp>
        <p:pic>
          <p:nvPicPr>
            <p:cNvPr id="133" name="Picture 33" descr="rai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76" y="192"/>
              <a:ext cx="863" cy="1138"/>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34" descr="thermomete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944" y="768"/>
              <a:ext cx="380" cy="97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088668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Picture 1"/>
          <p:cNvPicPr>
            <a:picLocks noChangeAspect="1" noChangeArrowheads="1"/>
          </p:cNvPicPr>
          <p:nvPr/>
        </p:nvPicPr>
        <p:blipFill>
          <a:blip r:embed="rId3" cstate="print">
            <a:alphaModFix amt="35000"/>
          </a:blip>
          <a:srcRect/>
          <a:stretch>
            <a:fillRect/>
          </a:stretch>
        </p:blipFill>
        <p:spPr bwMode="auto">
          <a:xfrm>
            <a:off x="0" y="0"/>
            <a:ext cx="10058400" cy="7772400"/>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5204460" y="-16764"/>
            <a:ext cx="4853940" cy="2912364"/>
          </a:xfrm>
          <a:prstGeom prst="rect">
            <a:avLst/>
          </a:prstGeom>
        </p:spPr>
      </p:pic>
      <p:sp>
        <p:nvSpPr>
          <p:cNvPr id="7" name="Rectangle 6"/>
          <p:cNvSpPr/>
          <p:nvPr/>
        </p:nvSpPr>
        <p:spPr>
          <a:xfrm>
            <a:off x="381000" y="785351"/>
            <a:ext cx="5029200" cy="6201698"/>
          </a:xfrm>
          <a:prstGeom prst="rect">
            <a:avLst/>
          </a:prstGeom>
        </p:spPr>
        <p:txBody>
          <a:bodyPr>
            <a:spAutoFit/>
          </a:bodyPr>
          <a:lstStyle/>
          <a:p>
            <a:pPr>
              <a:spcBef>
                <a:spcPts val="600"/>
              </a:spcBef>
              <a:spcAft>
                <a:spcPts val="600"/>
              </a:spcAft>
            </a:pPr>
            <a:r>
              <a:rPr lang="en" sz="3600" b="1" kern="0" dirty="0">
                <a:solidFill>
                  <a:srgbClr val="000000"/>
                </a:solidFill>
                <a:latin typeface="Arial"/>
                <a:cs typeface="Arial"/>
                <a:sym typeface="Arial"/>
                <a:rtl val="0"/>
              </a:rPr>
              <a:t>Why study genetic factors associated with disease?</a:t>
            </a:r>
            <a:endParaRPr lang="en-US" sz="3600" b="1" kern="0" dirty="0">
              <a:solidFill>
                <a:srgbClr val="000000"/>
              </a:solidFill>
              <a:latin typeface="Arial"/>
              <a:cs typeface="Arial"/>
              <a:sym typeface="Arial"/>
              <a:rtl val="0"/>
            </a:endParaRPr>
          </a:p>
          <a:p>
            <a:pPr marL="285750" indent="-285750">
              <a:spcBef>
                <a:spcPts val="600"/>
              </a:spcBef>
              <a:spcAft>
                <a:spcPts val="600"/>
              </a:spcAft>
              <a:buFont typeface="Arial" charset="0"/>
              <a:buChar char="•"/>
            </a:pPr>
            <a:r>
              <a:rPr lang="en" b="1" kern="0" dirty="0">
                <a:latin typeface="Arial"/>
                <a:cs typeface="Arial"/>
                <a:sym typeface="Arial"/>
                <a:rtl val="0"/>
              </a:rPr>
              <a:t>Learn about biological mechanism, pathways, interactions</a:t>
            </a:r>
            <a:endParaRPr lang="en-US" b="1" kern="0" dirty="0">
              <a:latin typeface="Arial"/>
              <a:cs typeface="Arial"/>
              <a:sym typeface="Arial"/>
              <a:rtl val="0"/>
            </a:endParaRPr>
          </a:p>
          <a:p>
            <a:pPr marL="285750" indent="-285750">
              <a:spcBef>
                <a:spcPts val="600"/>
              </a:spcBef>
              <a:spcAft>
                <a:spcPts val="600"/>
              </a:spcAft>
              <a:buFont typeface="Arial" charset="0"/>
              <a:buChar char="•"/>
            </a:pPr>
            <a:r>
              <a:rPr lang="en" b="1" kern="0" dirty="0">
                <a:latin typeface="Arial"/>
                <a:cs typeface="Arial"/>
                <a:sym typeface="Arial"/>
                <a:rtl val="0"/>
              </a:rPr>
              <a:t>Diagnosis and treatment of genetic disorders</a:t>
            </a:r>
            <a:endParaRPr lang="en-US" b="1" kern="0" dirty="0">
              <a:latin typeface="Arial"/>
              <a:cs typeface="Arial"/>
              <a:sym typeface="Arial"/>
              <a:rtl val="0"/>
            </a:endParaRPr>
          </a:p>
          <a:p>
            <a:pPr marL="285750" indent="-285750">
              <a:spcBef>
                <a:spcPts val="600"/>
              </a:spcBef>
              <a:spcAft>
                <a:spcPts val="600"/>
              </a:spcAft>
              <a:buFont typeface="Arial" charset="0"/>
              <a:buChar char="•"/>
            </a:pPr>
            <a:r>
              <a:rPr lang="en" b="1" kern="0" dirty="0">
                <a:latin typeface="Arial"/>
                <a:cs typeface="Arial"/>
                <a:sym typeface="Arial"/>
                <a:rtl val="0"/>
              </a:rPr>
              <a:t>Better Understand Environment</a:t>
            </a:r>
            <a:r>
              <a:rPr lang="en-US" b="1" kern="0" dirty="0">
                <a:latin typeface="Arial"/>
                <a:cs typeface="Arial"/>
                <a:sym typeface="Arial"/>
                <a:rtl val="0"/>
              </a:rPr>
              <a:t> </a:t>
            </a:r>
            <a:r>
              <a:rPr lang="en" b="1" kern="0" dirty="0">
                <a:latin typeface="Arial"/>
                <a:cs typeface="Arial"/>
                <a:sym typeface="Arial"/>
                <a:rtl val="0"/>
              </a:rPr>
              <a:t>a</a:t>
            </a:r>
            <a:r>
              <a:rPr lang="en-US" b="1" kern="0" dirty="0" err="1">
                <a:latin typeface="Arial"/>
                <a:cs typeface="Arial"/>
                <a:sym typeface="Arial"/>
                <a:rtl val="0"/>
              </a:rPr>
              <a:t>nd</a:t>
            </a:r>
            <a:r>
              <a:rPr lang="en-US" b="1" kern="0" dirty="0">
                <a:latin typeface="Arial"/>
                <a:cs typeface="Arial"/>
                <a:sym typeface="Arial"/>
                <a:rtl val="0"/>
              </a:rPr>
              <a:t> </a:t>
            </a:r>
            <a:r>
              <a:rPr lang="en" b="1" kern="0" dirty="0">
                <a:latin typeface="Arial"/>
                <a:cs typeface="Arial"/>
                <a:sym typeface="Arial"/>
                <a:rtl val="0"/>
              </a:rPr>
              <a:t>Exposures</a:t>
            </a:r>
            <a:endParaRPr lang="en-US" b="1" kern="0" dirty="0">
              <a:latin typeface="Arial"/>
              <a:cs typeface="Arial"/>
              <a:sym typeface="Arial"/>
              <a:rtl val="0"/>
            </a:endParaRPr>
          </a:p>
          <a:p>
            <a:pPr marL="285750" indent="-285750">
              <a:spcBef>
                <a:spcPts val="600"/>
              </a:spcBef>
              <a:spcAft>
                <a:spcPts val="600"/>
              </a:spcAft>
              <a:buFont typeface="Arial" charset="0"/>
              <a:buChar char="•"/>
            </a:pPr>
            <a:r>
              <a:rPr lang="en" b="1" kern="0" dirty="0">
                <a:latin typeface="Arial"/>
                <a:cs typeface="Arial"/>
                <a:sym typeface="Arial"/>
                <a:rtl val="0"/>
              </a:rPr>
              <a:t>Prediction of drug response</a:t>
            </a:r>
            <a:endParaRPr lang="en-US" b="1" kern="0" dirty="0">
              <a:latin typeface="Arial"/>
              <a:cs typeface="Arial"/>
              <a:sym typeface="Arial"/>
              <a:rtl val="0"/>
            </a:endParaRPr>
          </a:p>
          <a:p>
            <a:pPr marL="285750" indent="-285750">
              <a:spcBef>
                <a:spcPts val="600"/>
              </a:spcBef>
              <a:spcAft>
                <a:spcPts val="600"/>
              </a:spcAft>
              <a:buFont typeface="Arial" charset="0"/>
              <a:buChar char="•"/>
            </a:pPr>
            <a:r>
              <a:rPr lang="en" b="1" kern="0" dirty="0">
                <a:latin typeface="Arial"/>
                <a:cs typeface="Arial"/>
                <a:sym typeface="Arial"/>
                <a:rtl val="0"/>
              </a:rPr>
              <a:t>Identify genetic risk to inform prevention strategies</a:t>
            </a:r>
          </a:p>
          <a:p>
            <a:endParaRPr lang="en-US" b="1" kern="0" dirty="0">
              <a:solidFill>
                <a:srgbClr val="7030A0"/>
              </a:solidFill>
              <a:latin typeface="Arial"/>
              <a:cs typeface="Arial"/>
              <a:sym typeface="Arial"/>
              <a:rtl val="0"/>
            </a:endParaRPr>
          </a:p>
          <a:p>
            <a:endParaRPr lang="en" b="1" kern="0" dirty="0">
              <a:solidFill>
                <a:srgbClr val="7030A0"/>
              </a:solidFill>
              <a:latin typeface="Arial"/>
              <a:cs typeface="Arial"/>
              <a:sym typeface="Arial"/>
              <a:rtl val="0"/>
            </a:endParaRPr>
          </a:p>
          <a:p>
            <a:endParaRPr lang="en" b="1" kern="0" dirty="0">
              <a:solidFill>
                <a:srgbClr val="8B87FF"/>
              </a:solidFill>
              <a:latin typeface="Arial"/>
              <a:cs typeface="Arial"/>
              <a:sym typeface="Arial"/>
              <a:rtl val="0"/>
            </a:endParaRPr>
          </a:p>
          <a:p>
            <a:endParaRPr lang="en" b="1" kern="0" dirty="0">
              <a:solidFill>
                <a:srgbClr val="FF7500"/>
              </a:solidFill>
              <a:latin typeface="Arial"/>
              <a:cs typeface="Arial"/>
              <a:sym typeface="Arial"/>
              <a:rtl val="0"/>
            </a:endParaRPr>
          </a:p>
        </p:txBody>
      </p:sp>
    </p:spTree>
    <p:extLst>
      <p:ext uri="{BB962C8B-B14F-4D97-AF65-F5344CB8AC3E}">
        <p14:creationId xmlns:p14="http://schemas.microsoft.com/office/powerpoint/2010/main" val="16774490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524" y="435849"/>
            <a:ext cx="9102476" cy="1012841"/>
          </a:xfrm>
        </p:spPr>
        <p:txBody>
          <a:bodyPr/>
          <a:lstStyle/>
          <a:p>
            <a:r>
              <a:rPr lang="en-US" b="1" dirty="0" smtClean="0">
                <a:latin typeface="+mj-lt"/>
              </a:rPr>
              <a:t>MEGA</a:t>
            </a:r>
            <a:r>
              <a:rPr lang="en-US" dirty="0" smtClean="0">
                <a:latin typeface="+mj-lt"/>
              </a:rPr>
              <a:t> </a:t>
            </a:r>
            <a:br>
              <a:rPr lang="en-US" dirty="0" smtClean="0">
                <a:latin typeface="+mj-lt"/>
              </a:rPr>
            </a:br>
            <a:r>
              <a:rPr lang="en-US" sz="2166" dirty="0">
                <a:latin typeface="+mj-lt"/>
              </a:rPr>
              <a:t>(Multi-Ethnic Genotyping Array, Consortium</a:t>
            </a:r>
            <a:r>
              <a:rPr lang="en-US" sz="2166" dirty="0" smtClean="0">
                <a:latin typeface="+mj-lt"/>
              </a:rPr>
              <a:t>)</a:t>
            </a:r>
            <a:br>
              <a:rPr lang="en-US" sz="2166" dirty="0" smtClean="0">
                <a:latin typeface="+mj-lt"/>
              </a:rPr>
            </a:br>
            <a:r>
              <a:rPr lang="en-US" sz="2166" dirty="0" smtClean="0">
                <a:latin typeface="+mj-lt"/>
              </a:rPr>
              <a:t>Maximum Sample size after QC = 881</a:t>
            </a:r>
            <a:endParaRPr lang="en-US" sz="2166" dirty="0">
              <a:latin typeface="+mj-lt"/>
            </a:endParaRPr>
          </a:p>
        </p:txBody>
      </p:sp>
      <p:graphicFrame>
        <p:nvGraphicFramePr>
          <p:cNvPr id="9" name="Content Placeholder 8"/>
          <p:cNvGraphicFramePr>
            <a:graphicFrameLocks noGrp="1"/>
          </p:cNvGraphicFramePr>
          <p:nvPr>
            <p:ph sz="half" idx="4294967295"/>
            <p:extLst/>
          </p:nvPr>
        </p:nvGraphicFramePr>
        <p:xfrm>
          <a:off x="1936242" y="2145202"/>
          <a:ext cx="6223635" cy="4424998"/>
        </p:xfrm>
        <a:graphic>
          <a:graphicData uri="http://schemas.openxmlformats.org/drawingml/2006/chart">
            <c:chart xmlns:c="http://schemas.openxmlformats.org/drawingml/2006/chart" xmlns:r="http://schemas.openxmlformats.org/officeDocument/2006/relationships" r:id="rId3"/>
          </a:graphicData>
        </a:graphic>
      </p:graphicFrame>
      <p:sp>
        <p:nvSpPr>
          <p:cNvPr id="5" name="Frame 4"/>
          <p:cNvSpPr/>
          <p:nvPr/>
        </p:nvSpPr>
        <p:spPr>
          <a:xfrm>
            <a:off x="1936242" y="5010375"/>
            <a:ext cx="6223635" cy="508640"/>
          </a:xfrm>
          <a:prstGeom prst="frame">
            <a:avLst>
              <a:gd name="adj1" fmla="val 5357"/>
            </a:avLst>
          </a:prstGeom>
        </p:spPr>
        <p:style>
          <a:lnRef idx="2">
            <a:schemeClr val="dk1">
              <a:shade val="50000"/>
            </a:schemeClr>
          </a:lnRef>
          <a:fillRef idx="1">
            <a:schemeClr val="dk1"/>
          </a:fillRef>
          <a:effectRef idx="0">
            <a:schemeClr val="dk1"/>
          </a:effectRef>
          <a:fontRef idx="minor">
            <a:schemeClr val="lt1"/>
          </a:fontRef>
        </p:style>
        <p:txBody>
          <a:bodyPr lIns="84435" tIns="42217" rIns="84435" bIns="42217" rtlCol="0" anchor="ctr"/>
          <a:lstStyle/>
          <a:p>
            <a:pPr defTabSz="844328"/>
            <a:endParaRPr lang="en-US" sz="1624">
              <a:solidFill>
                <a:prstClr val="black"/>
              </a:solidFill>
            </a:endParaRPr>
          </a:p>
        </p:txBody>
      </p:sp>
    </p:spTree>
    <p:extLst>
      <p:ext uri="{BB962C8B-B14F-4D97-AF65-F5344CB8AC3E}">
        <p14:creationId xmlns:p14="http://schemas.microsoft.com/office/powerpoint/2010/main" val="20590803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0" y="1351451"/>
            <a:ext cx="10058400" cy="284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100496" tIns="50249" rIns="100496" bIns="50249">
            <a:spAutoFit/>
          </a:bodyPr>
          <a:lstStyle>
            <a:lvl1pPr eaLnBrk="0" hangingPunct="0">
              <a:defRPr sz="4400">
                <a:solidFill>
                  <a:srgbClr val="FFFF00"/>
                </a:solidFill>
                <a:latin typeface="Times New Roman" pitchFamily="18" charset="0"/>
                <a:cs typeface="Arial" charset="0"/>
              </a:defRPr>
            </a:lvl1pPr>
            <a:lvl2pPr marL="742950" indent="-285750" eaLnBrk="0" hangingPunct="0">
              <a:defRPr sz="4400">
                <a:solidFill>
                  <a:srgbClr val="FFFF00"/>
                </a:solidFill>
                <a:latin typeface="Times New Roman" pitchFamily="18" charset="0"/>
                <a:cs typeface="Arial" charset="0"/>
              </a:defRPr>
            </a:lvl2pPr>
            <a:lvl3pPr marL="1143000" indent="-228600" eaLnBrk="0" hangingPunct="0">
              <a:defRPr sz="4400">
                <a:solidFill>
                  <a:srgbClr val="FFFF00"/>
                </a:solidFill>
                <a:latin typeface="Times New Roman" pitchFamily="18" charset="0"/>
                <a:cs typeface="Arial" charset="0"/>
              </a:defRPr>
            </a:lvl3pPr>
            <a:lvl4pPr marL="1600200" indent="-228600" eaLnBrk="0" hangingPunct="0">
              <a:defRPr sz="4400">
                <a:solidFill>
                  <a:srgbClr val="FFFF00"/>
                </a:solidFill>
                <a:latin typeface="Times New Roman" pitchFamily="18" charset="0"/>
                <a:cs typeface="Arial" charset="0"/>
              </a:defRPr>
            </a:lvl4pPr>
            <a:lvl5pPr marL="2057400" indent="-228600" eaLnBrk="0" hangingPunct="0">
              <a:defRPr sz="4400">
                <a:solidFill>
                  <a:srgbClr val="FFFF00"/>
                </a:solidFill>
                <a:latin typeface="Times New Roman" pitchFamily="18" charset="0"/>
                <a:cs typeface="Arial" charset="0"/>
              </a:defRPr>
            </a:lvl5pPr>
            <a:lvl6pPr marL="2514600" indent="-228600" eaLnBrk="0" fontAlgn="base" hangingPunct="0">
              <a:spcBef>
                <a:spcPct val="0"/>
              </a:spcBef>
              <a:spcAft>
                <a:spcPct val="0"/>
              </a:spcAft>
              <a:defRPr sz="4400">
                <a:solidFill>
                  <a:srgbClr val="FFFF00"/>
                </a:solidFill>
                <a:latin typeface="Times New Roman" pitchFamily="18" charset="0"/>
                <a:cs typeface="Arial" charset="0"/>
              </a:defRPr>
            </a:lvl6pPr>
            <a:lvl7pPr marL="2971800" indent="-228600" eaLnBrk="0" fontAlgn="base" hangingPunct="0">
              <a:spcBef>
                <a:spcPct val="0"/>
              </a:spcBef>
              <a:spcAft>
                <a:spcPct val="0"/>
              </a:spcAft>
              <a:defRPr sz="4400">
                <a:solidFill>
                  <a:srgbClr val="FFFF00"/>
                </a:solidFill>
                <a:latin typeface="Times New Roman" pitchFamily="18" charset="0"/>
                <a:cs typeface="Arial" charset="0"/>
              </a:defRPr>
            </a:lvl7pPr>
            <a:lvl8pPr marL="3429000" indent="-228600" eaLnBrk="0" fontAlgn="base" hangingPunct="0">
              <a:spcBef>
                <a:spcPct val="0"/>
              </a:spcBef>
              <a:spcAft>
                <a:spcPct val="0"/>
              </a:spcAft>
              <a:defRPr sz="4400">
                <a:solidFill>
                  <a:srgbClr val="FFFF00"/>
                </a:solidFill>
                <a:latin typeface="Times New Roman" pitchFamily="18" charset="0"/>
                <a:cs typeface="Arial" charset="0"/>
              </a:defRPr>
            </a:lvl8pPr>
            <a:lvl9pPr marL="3886200" indent="-228600" eaLnBrk="0" fontAlgn="base" hangingPunct="0">
              <a:spcBef>
                <a:spcPct val="0"/>
              </a:spcBef>
              <a:spcAft>
                <a:spcPct val="0"/>
              </a:spcAft>
              <a:defRPr sz="4400">
                <a:solidFill>
                  <a:srgbClr val="FFFF00"/>
                </a:solidFill>
                <a:latin typeface="Times New Roman" pitchFamily="18" charset="0"/>
                <a:cs typeface="Arial" charset="0"/>
              </a:defRPr>
            </a:lvl9pPr>
          </a:lstStyle>
          <a:p>
            <a:pPr algn="ctr" eaLnBrk="1" hangingPunct="1"/>
            <a:r>
              <a:rPr lang="en-US" altLang="en-US" sz="5940" b="1" dirty="0" smtClean="0">
                <a:solidFill>
                  <a:srgbClr val="000000"/>
                </a:solidFill>
                <a:latin typeface="Comic Sans MS" pitchFamily="66" charset="0"/>
              </a:rPr>
              <a:t>Do Lipid Related Genetic Effects Generalize to Adolescents in Chile?</a:t>
            </a:r>
            <a:endParaRPr lang="en-US" altLang="en-US" sz="5940" b="1" dirty="0">
              <a:solidFill>
                <a:srgbClr val="000000"/>
              </a:solidFill>
              <a:latin typeface="Comic Sans MS" pitchFamily="66" charset="0"/>
            </a:endParaRPr>
          </a:p>
        </p:txBody>
      </p:sp>
    </p:spTree>
    <p:extLst>
      <p:ext uri="{BB962C8B-B14F-4D97-AF65-F5344CB8AC3E}">
        <p14:creationId xmlns:p14="http://schemas.microsoft.com/office/powerpoint/2010/main" val="1248529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6294" y="415740"/>
            <a:ext cx="8965810" cy="1107996"/>
          </a:xfrm>
          <a:prstGeom prst="rect">
            <a:avLst/>
          </a:prstGeom>
        </p:spPr>
        <p:txBody>
          <a:bodyPr vert="horz" wrap="square" lIns="0" tIns="0" rIns="0" bIns="0" rtlCol="0">
            <a:spAutoFit/>
          </a:bodyPr>
          <a:lstStyle/>
          <a:p>
            <a:pPr marL="12700" algn="ctr">
              <a:lnSpc>
                <a:spcPct val="100000"/>
              </a:lnSpc>
            </a:pPr>
            <a:r>
              <a:rPr lang="en-US" sz="3600" spc="-5" dirty="0" smtClean="0">
                <a:latin typeface="+mn-lt"/>
              </a:rPr>
              <a:t>What do we know about the genetics of lipid related traits?</a:t>
            </a:r>
            <a:endParaRPr sz="3600" spc="-5" dirty="0">
              <a:latin typeface="+mn-lt"/>
            </a:endParaRPr>
          </a:p>
        </p:txBody>
      </p:sp>
      <p:sp>
        <p:nvSpPr>
          <p:cNvPr id="5" name="object 5"/>
          <p:cNvSpPr txBox="1"/>
          <p:nvPr/>
        </p:nvSpPr>
        <p:spPr>
          <a:xfrm>
            <a:off x="1295400" y="2007870"/>
            <a:ext cx="8229600" cy="3323987"/>
          </a:xfrm>
          <a:prstGeom prst="rect">
            <a:avLst/>
          </a:prstGeom>
        </p:spPr>
        <p:txBody>
          <a:bodyPr vert="horz" wrap="square" lIns="0" tIns="0" rIns="0" bIns="0" rtlCol="0">
            <a:spAutoFit/>
          </a:bodyPr>
          <a:lstStyle/>
          <a:p>
            <a:pPr marL="12700">
              <a:lnSpc>
                <a:spcPct val="100000"/>
              </a:lnSpc>
            </a:pPr>
            <a:r>
              <a:rPr lang="en-US" sz="3600" b="1" dirty="0" smtClean="0">
                <a:cs typeface="Gill Sans MT"/>
              </a:rPr>
              <a:t>Lipid related traits are highly heritable </a:t>
            </a:r>
          </a:p>
          <a:p>
            <a:pPr marL="12700">
              <a:lnSpc>
                <a:spcPct val="100000"/>
              </a:lnSpc>
            </a:pPr>
            <a:endParaRPr lang="en-US" sz="3600" b="1" dirty="0">
              <a:cs typeface="Gill Sans MT"/>
            </a:endParaRPr>
          </a:p>
          <a:p>
            <a:pPr marL="12700">
              <a:lnSpc>
                <a:spcPct val="100000"/>
              </a:lnSpc>
            </a:pPr>
            <a:r>
              <a:rPr sz="2400" b="1" dirty="0" smtClean="0">
                <a:cs typeface="Gill Sans MT"/>
              </a:rPr>
              <a:t>Lipid </a:t>
            </a:r>
            <a:r>
              <a:rPr sz="2400" b="1" dirty="0">
                <a:cs typeface="Gill Sans MT"/>
              </a:rPr>
              <a:t>traits are heritable </a:t>
            </a:r>
            <a:r>
              <a:rPr sz="2400" b="1" spc="30" dirty="0">
                <a:cs typeface="Gill Sans MT"/>
              </a:rPr>
              <a:t>(h</a:t>
            </a:r>
            <a:r>
              <a:rPr b="1" spc="44" baseline="40740" dirty="0">
                <a:cs typeface="Tahoma"/>
              </a:rPr>
              <a:t>2 </a:t>
            </a:r>
            <a:r>
              <a:rPr sz="2400" b="1" dirty="0">
                <a:cs typeface="Gill Sans MT"/>
              </a:rPr>
              <a:t>can exceed 0.50) (Goode et al. 2007) and strongly associated with cardiovascular  disease sustaining strong interest in genetic</a:t>
            </a:r>
            <a:r>
              <a:rPr sz="2400" b="1" spc="-100" dirty="0">
                <a:cs typeface="Gill Sans MT"/>
              </a:rPr>
              <a:t> </a:t>
            </a:r>
            <a:r>
              <a:rPr sz="2400" b="1" dirty="0" smtClean="0">
                <a:cs typeface="Gill Sans MT"/>
              </a:rPr>
              <a:t>research.</a:t>
            </a:r>
            <a:endParaRPr lang="en-US" sz="2400" b="1" dirty="0" smtClean="0">
              <a:cs typeface="Gill Sans MT"/>
            </a:endParaRPr>
          </a:p>
          <a:p>
            <a:pPr marL="12700">
              <a:lnSpc>
                <a:spcPct val="100000"/>
              </a:lnSpc>
            </a:pPr>
            <a:endParaRPr lang="en-US" sz="2400" b="1" dirty="0">
              <a:cs typeface="Gill Sans MT"/>
            </a:endParaRPr>
          </a:p>
          <a:p>
            <a:pPr marL="12700">
              <a:lnSpc>
                <a:spcPct val="100000"/>
              </a:lnSpc>
            </a:pPr>
            <a:r>
              <a:rPr sz="2400" b="1" dirty="0" smtClean="0">
                <a:cs typeface="Gill Sans MT"/>
              </a:rPr>
              <a:t>By </a:t>
            </a:r>
            <a:r>
              <a:rPr sz="2400" b="1" dirty="0">
                <a:cs typeface="Gill Sans MT"/>
              </a:rPr>
              <a:t>2013, researchers have identified more than 150 established loci influencing lipid levels in adults (C. J.</a:t>
            </a:r>
            <a:r>
              <a:rPr sz="2400" b="1" spc="-105" dirty="0">
                <a:cs typeface="Gill Sans MT"/>
              </a:rPr>
              <a:t> </a:t>
            </a:r>
            <a:r>
              <a:rPr sz="2400" b="1" dirty="0">
                <a:cs typeface="Gill Sans MT"/>
              </a:rPr>
              <a:t>Willer  et al.</a:t>
            </a:r>
            <a:r>
              <a:rPr sz="2400" b="1" spc="-75" dirty="0">
                <a:cs typeface="Gill Sans MT"/>
              </a:rPr>
              <a:t> </a:t>
            </a:r>
            <a:r>
              <a:rPr sz="2400" b="1" spc="-5" dirty="0">
                <a:cs typeface="Gill Sans MT"/>
              </a:rPr>
              <a:t>2013).</a:t>
            </a:r>
            <a:endParaRPr sz="2400" b="1" dirty="0">
              <a:cs typeface="Gill Sans MT"/>
            </a:endParaRPr>
          </a:p>
        </p:txBody>
      </p:sp>
    </p:spTree>
    <p:extLst>
      <p:ext uri="{BB962C8B-B14F-4D97-AF65-F5344CB8AC3E}">
        <p14:creationId xmlns:p14="http://schemas.microsoft.com/office/powerpoint/2010/main" val="10588030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8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1918</TotalTime>
  <Words>2364</Words>
  <Application>Microsoft Office PowerPoint</Application>
  <PresentationFormat>Custom</PresentationFormat>
  <Paragraphs>264</Paragraphs>
  <Slides>29</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29</vt:i4>
      </vt:variant>
    </vt:vector>
  </HeadingPairs>
  <TitlesOfParts>
    <vt:vector size="43" baseType="lpstr">
      <vt:lpstr>Arial</vt:lpstr>
      <vt:lpstr>ArialMT</vt:lpstr>
      <vt:lpstr>Calibri</vt:lpstr>
      <vt:lpstr>Comic Sans MS</vt:lpstr>
      <vt:lpstr>Gill Sans MT</vt:lpstr>
      <vt:lpstr>Helvetica Light</vt:lpstr>
      <vt:lpstr>Helvetica Neue Light</vt:lpstr>
      <vt:lpstr>Lucida Sans Unicode</vt:lpstr>
      <vt:lpstr>OpenSans</vt:lpstr>
      <vt:lpstr>Tahoma</vt:lpstr>
      <vt:lpstr>Times New Roman</vt:lpstr>
      <vt:lpstr>Trebuchet MS</vt:lpstr>
      <vt:lpstr>Wingdings</vt:lpstr>
      <vt:lpstr>Office Theme</vt:lpstr>
      <vt:lpstr>PowerPoint Presentation</vt:lpstr>
      <vt:lpstr>Cardiometabolic Risk: Pathways to Disease</vt:lpstr>
      <vt:lpstr>PowerPoint Presentation</vt:lpstr>
      <vt:lpstr>PowerPoint Presentation</vt:lpstr>
      <vt:lpstr>What is a Complex Trait?</vt:lpstr>
      <vt:lpstr>PowerPoint Presentation</vt:lpstr>
      <vt:lpstr>MEGA  (Multi-Ethnic Genotyping Array, Consortium) Maximum Sample size after QC = 881</vt:lpstr>
      <vt:lpstr>PowerPoint Presentation</vt:lpstr>
      <vt:lpstr>What do we know about the genetics of lipid related traits?</vt:lpstr>
      <vt:lpstr>Global Lipids Known Genetic Loci</vt:lpstr>
      <vt:lpstr>PowerPoint Presentation</vt:lpstr>
      <vt:lpstr>PowerPoint Presentation</vt:lpstr>
      <vt:lpstr>PowerPoint Presentation</vt:lpstr>
      <vt:lpstr>PowerPoint Presentation</vt:lpstr>
      <vt:lpstr>What is Linkage Disequilibrium?</vt:lpstr>
      <vt:lpstr>PowerPoint Presentation</vt:lpstr>
      <vt:lpstr>Methods</vt:lpstr>
      <vt:lpstr>Results</vt:lpstr>
      <vt:lpstr>Results</vt:lpstr>
      <vt:lpstr>Weighted polygenic risk score (wPRS) regression  coefficients</vt:lpstr>
      <vt:lpstr>PowerPoint Presentation</vt:lpstr>
      <vt:lpstr>PowerPoint Presentation</vt:lpstr>
      <vt:lpstr>Summary</vt:lpstr>
      <vt:lpstr>PowerPoint Presentation</vt:lpstr>
      <vt:lpstr>PowerPoint Presentation</vt:lpstr>
      <vt:lpstr>PowerPoint Presentation</vt:lpstr>
      <vt:lpstr>PowerPoint Presentation</vt:lpstr>
      <vt:lpstr>Extra slides: Other work</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Genetic Variants and Dyslipidemia</dc:title>
  <dc:creator>Ann VH</dc:creator>
  <cp:lastModifiedBy>Ann VH</cp:lastModifiedBy>
  <cp:revision>21</cp:revision>
  <dcterms:created xsi:type="dcterms:W3CDTF">2016-12-12T11:12:07Z</dcterms:created>
  <dcterms:modified xsi:type="dcterms:W3CDTF">2017-01-03T12:42:38Z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2016-12-12T00:00:00Z</vt:filetime>
  </property>
  <property fmtid="{D5CDD505-2E9C-101B-9397-08002B2CF9AE}" pid="3" name="Creator">
    <vt:lpwstr>Mozilla/5.0 (Windows NT 10.0; Win64; x64) AppleWebKit/537.36 (KHTML, like Gecko) Chrome/54.0.2840.99 Safari/537.36</vt:lpwstr>
  </property>
  <property fmtid="{D5CDD505-2E9C-101B-9397-08002B2CF9AE}" pid="4" name="LastSaved">
    <vt:filetime>2016-12-12T00:00:00Z</vt:filetime>
  </property>
</Properties>
</file>